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72" r:id="rId3"/>
    <p:sldId id="349" r:id="rId4"/>
    <p:sldId id="350" r:id="rId5"/>
    <p:sldId id="351" r:id="rId6"/>
    <p:sldId id="354" r:id="rId7"/>
    <p:sldId id="308" r:id="rId8"/>
    <p:sldId id="352" r:id="rId9"/>
    <p:sldId id="356" r:id="rId10"/>
    <p:sldId id="320" r:id="rId11"/>
    <p:sldId id="355" r:id="rId12"/>
    <p:sldId id="348" r:id="rId13"/>
    <p:sldId id="358" r:id="rId14"/>
    <p:sldId id="337" r:id="rId15"/>
    <p:sldId id="357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C57D"/>
    <a:srgbClr val="006BB7"/>
    <a:srgbClr val="FF34B9"/>
    <a:srgbClr val="EAA0C9"/>
    <a:srgbClr val="329BD9"/>
    <a:srgbClr val="B3E3D0"/>
    <a:srgbClr val="F9A128"/>
    <a:srgbClr val="F5D934"/>
    <a:srgbClr val="F6DC34"/>
    <a:srgbClr val="A0C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37"/>
    <p:restoredTop sz="96197"/>
  </p:normalViewPr>
  <p:slideViewPr>
    <p:cSldViewPr snapToGrid="0" snapToObjects="1">
      <p:cViewPr varScale="1">
        <p:scale>
          <a:sx n="128" d="100"/>
          <a:sy n="128" d="100"/>
        </p:scale>
        <p:origin x="7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F4A05-23BA-1B48-815E-1D106F2BBACC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398CB-94D9-7B4C-AB92-A84B40156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8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Google Shape;90;p1:notes">
            <a:extLst>
              <a:ext uri="{FF2B5EF4-FFF2-40B4-BE49-F238E27FC236}">
                <a16:creationId xmlns:a16="http://schemas.microsoft.com/office/drawing/2014/main" id="{F22A9F8B-7096-33DB-0ECE-DA022C20249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ts val="1400"/>
              <a:buFont typeface="Calibri" panose="020F0502020204030204" pitchFamily="34" charset="0"/>
              <a:buNone/>
            </a:pPr>
            <a:endParaRPr lang="en-US" altLang="en-US"/>
          </a:p>
        </p:txBody>
      </p:sp>
      <p:sp>
        <p:nvSpPr>
          <p:cNvPr id="4098" name="Google Shape;91;p1:notes">
            <a:extLst>
              <a:ext uri="{FF2B5EF4-FFF2-40B4-BE49-F238E27FC236}">
                <a16:creationId xmlns:a16="http://schemas.microsoft.com/office/drawing/2014/main" id="{74A2A30A-DB93-6B81-5341-3EE530865EE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262;p15:notes">
            <a:extLst>
              <a:ext uri="{FF2B5EF4-FFF2-40B4-BE49-F238E27FC236}">
                <a16:creationId xmlns:a16="http://schemas.microsoft.com/office/drawing/2014/main" id="{7F8C4A02-8A5D-D7A8-A9F8-EDB020B5A8A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146" name="Google Shape;263;p15:notes">
            <a:extLst>
              <a:ext uri="{FF2B5EF4-FFF2-40B4-BE49-F238E27FC236}">
                <a16:creationId xmlns:a16="http://schemas.microsoft.com/office/drawing/2014/main" id="{5143FA12-81B9-7FB0-D028-50B62391F99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de2b562d9b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8" name="Google Shape;108;gde2b562d9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b67d75b976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b67d75b976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b67d75b976_0_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67d75b976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b67d75b976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CA" dirty="0"/>
              <a:t>Do we need this one?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2095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Catherine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6BF3A-595F-8749-89EB-6882CFBAF3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01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67d75b976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b67d75b976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CA" dirty="0"/>
              <a:t>Do we need this one?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2095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b67d75b976_0_1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gb67d75b976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C20A6-04BE-4242-945C-9000D18BA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DEEB95-9AA0-8242-85D5-C3424F78E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CCC6F-14FB-DE44-8CBD-063A47151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67E4-FE58-7F42-851F-05A198CA3F7B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CDFEE-09CE-C641-8E27-2C67457C7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B927E-9909-A54E-9BB2-1CB53CEBE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BBE7-6143-9E46-8D14-40EB6C56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65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BEBCA-1A5A-2741-B85B-BAB640928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9F676F-D100-2440-A401-232EA1235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2E9D4-5EB0-2D46-9613-48F5C5F07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67E4-FE58-7F42-851F-05A198CA3F7B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8FAC8-97B2-CD40-A0BD-771A19066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7AA26-060D-4B45-9945-227766248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BBE7-6143-9E46-8D14-40EB6C56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8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9F8B99-1BBD-DD4D-8CBC-034DFBBA09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7999B2-8F19-C74D-9E95-E513CF6C0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46B14-D0AB-9647-ACC8-4E69EBDB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67E4-FE58-7F42-851F-05A198CA3F7B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64BB0-9CA9-9149-B986-0A9A7C946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DEDFC-62D3-4042-8330-026A27483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BBE7-6143-9E46-8D14-40EB6C56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38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6462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831E3-59E0-424B-BD7D-44B7CEB7E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DE291-ED0F-284A-9DBA-F5F4D0302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3249D-FF03-7247-AE95-8CACEEAF0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67E4-FE58-7F42-851F-05A198CA3F7B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6CA5C-77D2-E046-B64E-C00A88588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D4914-FF79-0B40-B6DC-AA5DAB165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BBE7-6143-9E46-8D14-40EB6C56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3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4ADB1-3EED-B24D-BC34-255DA3848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2A021-C3BE-0D42-95A3-60C773BBB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A9381-433B-BD48-8F98-CF3481930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67E4-FE58-7F42-851F-05A198CA3F7B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A4097-DFEA-C24D-99F9-2616A34F1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79FA8-B301-014D-8D27-2B4C1A228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BBE7-6143-9E46-8D14-40EB6C56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08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37FD6-1380-6E4B-8F20-5E697EE9B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A55F3-94EF-CD48-A051-E37F7D1A2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6DB8D-EB19-984D-B529-B7705148D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DF0846-148A-5D4D-96EF-014E02096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67E4-FE58-7F42-851F-05A198CA3F7B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8B2D3-246D-FA48-A3FE-0A00215EF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D5028-D183-5747-9FF5-332089C00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BBE7-6143-9E46-8D14-40EB6C56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9DF9A-6E3B-8243-BE53-EC461740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816B1-8B7A-8644-9B55-0448B31F6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C0B05-478B-284E-8BE0-5F4CA1CD8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ED9C12-9709-1348-B951-72970C4662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5C9A57-AC42-C040-99C5-5D5286FE8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54AF6E-059A-F743-BC22-60BC49E5B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67E4-FE58-7F42-851F-05A198CA3F7B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30014D-F6BE-6348-8A52-7DB236B8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E7DE7F-F593-D74B-88BF-14F4E613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BBE7-6143-9E46-8D14-40EB6C56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46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BA17C-37A0-5D45-8C40-1ADAC02F1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FD0E3F-3631-664F-8E1C-B9A815D88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67E4-FE58-7F42-851F-05A198CA3F7B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B872B4-D7F2-8D40-ABA9-158600725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E95F57-E42E-E44A-AB15-4CE693715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BBE7-6143-9E46-8D14-40EB6C56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8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CDA468-0B7C-F24E-B454-AE4A3031D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67E4-FE58-7F42-851F-05A198CA3F7B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4269C0-F52B-CA48-892D-45A804EE2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F8A7D-8CA7-4C4E-9E83-D066089E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BBE7-6143-9E46-8D14-40EB6C56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9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89DB1-AA29-3A44-B99A-7F87C636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E3C43-2BA8-4E4B-9F89-25CDDCFF6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032E9B-4A33-9549-BF40-20B2B28F9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1DA75-720B-C146-B6E4-81D1D70D1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67E4-FE58-7F42-851F-05A198CA3F7B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DB32F-CE41-5842-8211-F3EAC2A0C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1956E-54D6-DF4D-8712-8E5E9666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BBE7-6143-9E46-8D14-40EB6C56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0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5AD91-B2DD-054B-949B-7E510DF21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68FA17-E4C3-374A-A473-290D78C264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24A0F0-53F6-814D-AA45-066C9371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3F1520-9963-034A-A1FB-5CA9A487E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67E4-FE58-7F42-851F-05A198CA3F7B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3B11DB-C585-AC46-B2DF-D2DE9945B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0972F-4D83-1C47-98D7-2629B1157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BBE7-6143-9E46-8D14-40EB6C56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61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7DF329-AE27-5A40-8B41-DA3F2EAB2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9E826-DF41-8B45-8351-F20C4AC8E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8A17B-E620-0D4E-8E3A-F1260E1AA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067E4-FE58-7F42-851F-05A198CA3F7B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A2044-0D4E-434E-AB63-40850B023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85043-CAE6-7941-BA25-073367D87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CBBE7-6143-9E46-8D14-40EB6C56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9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graham@engagenovascotia.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Google Shape;93;p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8A1E486F-F7BD-F797-53DC-539B299C9AB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10777" b="41"/>
          <a:stretch>
            <a:fillRect/>
          </a:stretch>
        </p:blipFill>
        <p:spPr bwMode="auto">
          <a:xfrm>
            <a:off x="852488" y="190500"/>
            <a:ext cx="11071225" cy="671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Google Shape;94;p1">
            <a:extLst>
              <a:ext uri="{FF2B5EF4-FFF2-40B4-BE49-F238E27FC236}">
                <a16:creationId xmlns:a16="http://schemas.microsoft.com/office/drawing/2014/main" id="{94DC6457-6231-661F-5A00-10244AD138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65981"/>
            <a:ext cx="9531350" cy="2644776"/>
          </a:xfrm>
        </p:spPr>
        <p:txBody>
          <a:bodyPr lIns="91425" tIns="45700" rIns="91425" bIns="45700">
            <a:normAutofit/>
          </a:bodyPr>
          <a:lstStyle/>
          <a:p>
            <a:pPr>
              <a:lnSpc>
                <a:spcPct val="100000"/>
              </a:lnSpc>
              <a:buClr>
                <a:srgbClr val="296BB2"/>
              </a:buClr>
              <a:buSzPts val="6000"/>
              <a:buFont typeface="Century Gothic" panose="020B0502020202020204" pitchFamily="34" charset="0"/>
              <a:buNone/>
            </a:pPr>
            <a:r>
              <a:rPr lang="en-CA" altLang="en-US" sz="3200" b="1" dirty="0">
                <a:solidFill>
                  <a:srgbClr val="2171BB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Nova Scotia Human Rights Commission</a:t>
            </a:r>
            <a:br>
              <a:rPr lang="en-CA" altLang="en-US" sz="3200" b="1" dirty="0">
                <a:solidFill>
                  <a:srgbClr val="2171BB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</a:br>
            <a:br>
              <a:rPr lang="en-CA" altLang="en-US" sz="3200" b="1" dirty="0">
                <a:solidFill>
                  <a:srgbClr val="2171BB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</a:br>
            <a:br>
              <a:rPr lang="en-CA" altLang="en-US" sz="3200" b="1" dirty="0">
                <a:solidFill>
                  <a:srgbClr val="2171BB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</a:br>
            <a:br>
              <a:rPr lang="en-CA" altLang="en-US" sz="2000" b="1" dirty="0">
                <a:solidFill>
                  <a:srgbClr val="2171BB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</a:br>
            <a:br>
              <a:rPr lang="en-CA" altLang="en-US" sz="2000" b="1" dirty="0">
                <a:solidFill>
                  <a:srgbClr val="2171BB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</a:br>
            <a:r>
              <a:rPr lang="en-CA" altLang="en-US" sz="2000" b="1" u="sng" dirty="0">
                <a:solidFill>
                  <a:srgbClr val="2171BB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Engage Nova Scotia</a:t>
            </a:r>
            <a:endParaRPr lang="en-US" altLang="en-US" sz="3200" b="1" u="sng" dirty="0">
              <a:solidFill>
                <a:srgbClr val="2171BB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95" name="Google Shape;95;p1">
            <a:extLst>
              <a:ext uri="{FF2B5EF4-FFF2-40B4-BE49-F238E27FC236}">
                <a16:creationId xmlns:a16="http://schemas.microsoft.com/office/drawing/2014/main" id="{57577FD2-9332-FD05-2BEA-8A20D394F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73150" y="9104313"/>
            <a:ext cx="2743200" cy="365125"/>
          </a:xfrm>
        </p:spPr>
        <p:txBody>
          <a:bodyPr spcFirstLastPara="1" wrap="square" lIns="91425" tIns="45700" rIns="91425" bIns="45700" anchorCtr="0">
            <a:noAutofit/>
          </a:bodyPr>
          <a:lstStyle/>
          <a:p>
            <a:pPr>
              <a:buClr>
                <a:srgbClr val="888888"/>
              </a:buClr>
              <a:buSzPts val="1200"/>
              <a:buFont typeface="Calibri"/>
              <a:buNone/>
              <a:defRPr/>
            </a:pPr>
            <a:fld id="{0DB8B234-CBBC-BE43-B7E0-536B74E384E1}" type="slidenum">
              <a:rPr lang="en-US"/>
              <a:pPr>
                <a:buClr>
                  <a:srgbClr val="888888"/>
                </a:buClr>
                <a:buSzPts val="1200"/>
                <a:buFont typeface="Calibri"/>
                <a:buNone/>
                <a:defRPr/>
              </a:pPr>
              <a:t>1</a:t>
            </a:fld>
            <a:endParaRPr/>
          </a:p>
        </p:txBody>
      </p:sp>
      <p:pic>
        <p:nvPicPr>
          <p:cNvPr id="3076" name="Google Shape;96;p1">
            <a:extLst>
              <a:ext uri="{FF2B5EF4-FFF2-40B4-BE49-F238E27FC236}">
                <a16:creationId xmlns:a16="http://schemas.microsoft.com/office/drawing/2014/main" id="{37F6BD93-3B59-8EC9-0D47-C92FFA57E95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50" y="4737100"/>
            <a:ext cx="2605088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Google Shape;97;p1">
            <a:extLst>
              <a:ext uri="{FF2B5EF4-FFF2-40B4-BE49-F238E27FC236}">
                <a16:creationId xmlns:a16="http://schemas.microsoft.com/office/drawing/2014/main" id="{2D5D66AA-87DC-C75B-8C89-22A5410BBDFE}"/>
              </a:ext>
            </a:extLst>
          </p:cNvPr>
          <p:cNvSpPr txBox="1"/>
          <p:nvPr/>
        </p:nvSpPr>
        <p:spPr>
          <a:xfrm>
            <a:off x="674688" y="4760913"/>
            <a:ext cx="9329737" cy="747712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/>
            </a:pPr>
            <a:endParaRPr sz="2200" b="1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8" name="Google Shape;98;p1">
            <a:extLst>
              <a:ext uri="{FF2B5EF4-FFF2-40B4-BE49-F238E27FC236}">
                <a16:creationId xmlns:a16="http://schemas.microsoft.com/office/drawing/2014/main" id="{5F0005B4-5F63-F040-576B-2531C6BDE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3765550"/>
            <a:ext cx="78771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ts val="2000"/>
              <a:buFont typeface="Calibri" panose="020F0502020204030204" pitchFamily="34" charset="0"/>
              <a:buNone/>
            </a:pPr>
            <a:endParaRPr lang="en-US" altLang="en-US" sz="2000" dirty="0">
              <a:solidFill>
                <a:srgbClr val="006BB8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  <a:sym typeface="Century Gothic" panose="020B0502020202020204" pitchFamily="34" charset="0"/>
            </a:endParaRPr>
          </a:p>
          <a:p>
            <a:pPr eaLnBrk="1" hangingPunct="1">
              <a:buClr>
                <a:srgbClr val="006BB8"/>
              </a:buClr>
              <a:buSzPts val="2400"/>
              <a:buFont typeface="Century Gothic" panose="020B0502020202020204" pitchFamily="34" charset="0"/>
              <a:buNone/>
            </a:pPr>
            <a:r>
              <a:rPr lang="en-US" altLang="en-US" sz="2400" dirty="0">
                <a:solidFill>
                  <a:srgbClr val="006BB8"/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 panose="020B0502020202020204" pitchFamily="34" charset="0"/>
              </a:rPr>
              <a:t>November 28, 2022</a:t>
            </a:r>
            <a:endParaRPr lang="en-US" altLang="en-US" dirty="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079" name="Google Shape;99;p1" descr="Logo&#10;&#10;Description automatically generated">
            <a:extLst>
              <a:ext uri="{FF2B5EF4-FFF2-40B4-BE49-F238E27FC236}">
                <a16:creationId xmlns:a16="http://schemas.microsoft.com/office/drawing/2014/main" id="{770FD918-AE63-8B02-3CBE-8E580E9F1E3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5045075"/>
            <a:ext cx="203676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DA490057-B3F0-2BC5-AA8F-CC770386E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61" y="849533"/>
            <a:ext cx="11769036" cy="5493327"/>
          </a:xfrm>
          <a:prstGeom prst="rect">
            <a:avLst/>
          </a:prstGeom>
        </p:spPr>
      </p:pic>
      <p:grpSp>
        <p:nvGrpSpPr>
          <p:cNvPr id="10" name="Group 2">
            <a:extLst>
              <a:ext uri="{FF2B5EF4-FFF2-40B4-BE49-F238E27FC236}">
                <a16:creationId xmlns:a16="http://schemas.microsoft.com/office/drawing/2014/main" id="{7048A50F-C3C3-8A48-85A3-57F0A15CB5CA}"/>
              </a:ext>
            </a:extLst>
          </p:cNvPr>
          <p:cNvGrpSpPr/>
          <p:nvPr/>
        </p:nvGrpSpPr>
        <p:grpSpPr>
          <a:xfrm>
            <a:off x="0" y="166634"/>
            <a:ext cx="12192000" cy="682901"/>
            <a:chOff x="0" y="110292"/>
            <a:chExt cx="6333103" cy="1276739"/>
          </a:xfrm>
          <a:solidFill>
            <a:srgbClr val="F6DF00"/>
          </a:solidFill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C15110BC-A214-4141-8D17-E793879A4C99}"/>
                </a:ext>
              </a:extLst>
            </p:cNvPr>
            <p:cNvSpPr/>
            <p:nvPr/>
          </p:nvSpPr>
          <p:spPr>
            <a:xfrm>
              <a:off x="0" y="110292"/>
              <a:ext cx="6333103" cy="1276739"/>
            </a:xfrm>
            <a:custGeom>
              <a:avLst/>
              <a:gdLst/>
              <a:ahLst/>
              <a:cxnLst/>
              <a:rect l="l" t="t" r="r" b="b"/>
              <a:pathLst>
                <a:path w="6333103" h="1276739">
                  <a:moveTo>
                    <a:pt x="0" y="0"/>
                  </a:moveTo>
                  <a:lnTo>
                    <a:pt x="6333103" y="0"/>
                  </a:lnTo>
                  <a:lnTo>
                    <a:pt x="6333103" y="1276739"/>
                  </a:lnTo>
                  <a:lnTo>
                    <a:pt x="0" y="1276739"/>
                  </a:lnTo>
                  <a:close/>
                </a:path>
              </a:pathLst>
            </a:custGeom>
            <a:solidFill>
              <a:srgbClr val="006BB7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AF9DB72-73FE-604F-BC3E-97639E116923}"/>
              </a:ext>
            </a:extLst>
          </p:cNvPr>
          <p:cNvSpPr/>
          <p:nvPr/>
        </p:nvSpPr>
        <p:spPr>
          <a:xfrm>
            <a:off x="275303" y="261862"/>
            <a:ext cx="98273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Spotlight Tool – Regions</a:t>
            </a:r>
          </a:p>
        </p:txBody>
      </p:sp>
      <p:graphicFrame>
        <p:nvGraphicFramePr>
          <p:cNvPr id="8" name="Table 22">
            <a:extLst>
              <a:ext uri="{FF2B5EF4-FFF2-40B4-BE49-F238E27FC236}">
                <a16:creationId xmlns:a16="http://schemas.microsoft.com/office/drawing/2014/main" id="{B498F356-916D-954C-ABE9-6DEC9B590CE3}"/>
              </a:ext>
            </a:extLst>
          </p:cNvPr>
          <p:cNvGraphicFramePr>
            <a:graphicFrameLocks noGrp="1"/>
          </p:cNvGraphicFramePr>
          <p:nvPr/>
        </p:nvGraphicFramePr>
        <p:xfrm>
          <a:off x="-1" y="6487160"/>
          <a:ext cx="12192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94999414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4328585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52054463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01361598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88196895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6238762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653166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5501107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Community Vitality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A0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Healthy Populations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9A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Environment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E3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Democratic Engagement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4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Education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C3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Leisure &amp; Culture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C5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Living Standards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A1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Time Adequacy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2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794500"/>
                  </a:ext>
                </a:extLst>
              </a:tr>
            </a:tbl>
          </a:graphicData>
        </a:graphic>
      </p:graphicFrame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DD07940-6F92-F24F-99A5-F5E5B1739E65}"/>
              </a:ext>
            </a:extLst>
          </p:cNvPr>
          <p:cNvSpPr/>
          <p:nvPr/>
        </p:nvSpPr>
        <p:spPr>
          <a:xfrm>
            <a:off x="7786177" y="849532"/>
            <a:ext cx="829161" cy="549332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08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2818098"/>
            <a:ext cx="12192000" cy="2516201"/>
            <a:chOff x="0" y="0"/>
            <a:chExt cx="6333103" cy="1276739"/>
          </a:xfrm>
          <a:solidFill>
            <a:srgbClr val="006BB7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6333103" cy="1276739"/>
            </a:xfrm>
            <a:custGeom>
              <a:avLst/>
              <a:gdLst/>
              <a:ahLst/>
              <a:cxnLst/>
              <a:rect l="l" t="t" r="r" b="b"/>
              <a:pathLst>
                <a:path w="6333103" h="1276739">
                  <a:moveTo>
                    <a:pt x="0" y="0"/>
                  </a:moveTo>
                  <a:lnTo>
                    <a:pt x="6333103" y="0"/>
                  </a:lnTo>
                  <a:lnTo>
                    <a:pt x="6333103" y="1276739"/>
                  </a:lnTo>
                  <a:lnTo>
                    <a:pt x="0" y="1276739"/>
                  </a:lnTo>
                  <a:close/>
                </a:path>
              </a:pathLst>
            </a:custGeom>
            <a:grpFill/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6345" y="311087"/>
            <a:ext cx="2903455" cy="21322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A06AB3-7E6A-CF4C-9D89-0BD2C9AA874E}"/>
              </a:ext>
            </a:extLst>
          </p:cNvPr>
          <p:cNvSpPr txBox="1"/>
          <p:nvPr/>
        </p:nvSpPr>
        <p:spPr>
          <a:xfrm>
            <a:off x="1" y="3657723"/>
            <a:ext cx="12191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IMPORTANCE OF COMMUNITY BELONGING, SOCIAL COHESION, AND TRUST</a:t>
            </a: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717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808158"/>
            <a:ext cx="12192000" cy="2516201"/>
            <a:chOff x="0" y="0"/>
            <a:chExt cx="6333103" cy="1276739"/>
          </a:xfrm>
          <a:solidFill>
            <a:srgbClr val="006BB7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6333103" cy="1276739"/>
            </a:xfrm>
            <a:custGeom>
              <a:avLst/>
              <a:gdLst/>
              <a:ahLst/>
              <a:cxnLst/>
              <a:rect l="l" t="t" r="r" b="b"/>
              <a:pathLst>
                <a:path w="6333103" h="1276739">
                  <a:moveTo>
                    <a:pt x="0" y="0"/>
                  </a:moveTo>
                  <a:lnTo>
                    <a:pt x="6333103" y="0"/>
                  </a:lnTo>
                  <a:lnTo>
                    <a:pt x="6333103" y="1276739"/>
                  </a:lnTo>
                  <a:lnTo>
                    <a:pt x="0" y="1276739"/>
                  </a:lnTo>
                  <a:close/>
                </a:path>
              </a:pathLst>
            </a:custGeom>
            <a:grpFill/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6345" y="311087"/>
            <a:ext cx="2903455" cy="21322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A06AB3-7E6A-CF4C-9D89-0BD2C9AA874E}"/>
              </a:ext>
            </a:extLst>
          </p:cNvPr>
          <p:cNvSpPr txBox="1"/>
          <p:nvPr/>
        </p:nvSpPr>
        <p:spPr>
          <a:xfrm>
            <a:off x="89454" y="2983591"/>
            <a:ext cx="121919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PRACTICAL ACTION ON SENSE OF COMMUNITY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CB LIP EXISTING INITIATIVES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SHARE THANKSGIVING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FROM ME TO YOUI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 A___THING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502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2818098"/>
            <a:ext cx="12192000" cy="2516201"/>
            <a:chOff x="0" y="0"/>
            <a:chExt cx="6333103" cy="1276739"/>
          </a:xfrm>
          <a:solidFill>
            <a:srgbClr val="006BB7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6333103" cy="1276739"/>
            </a:xfrm>
            <a:custGeom>
              <a:avLst/>
              <a:gdLst/>
              <a:ahLst/>
              <a:cxnLst/>
              <a:rect l="l" t="t" r="r" b="b"/>
              <a:pathLst>
                <a:path w="6333103" h="1276739">
                  <a:moveTo>
                    <a:pt x="0" y="0"/>
                  </a:moveTo>
                  <a:lnTo>
                    <a:pt x="6333103" y="0"/>
                  </a:lnTo>
                  <a:lnTo>
                    <a:pt x="6333103" y="1276739"/>
                  </a:lnTo>
                  <a:lnTo>
                    <a:pt x="0" y="1276739"/>
                  </a:lnTo>
                  <a:close/>
                </a:path>
              </a:pathLst>
            </a:custGeom>
            <a:grpFill/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6345" y="311087"/>
            <a:ext cx="2903455" cy="21322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A06AB3-7E6A-CF4C-9D89-0BD2C9AA874E}"/>
              </a:ext>
            </a:extLst>
          </p:cNvPr>
          <p:cNvSpPr txBox="1"/>
          <p:nvPr/>
        </p:nvSpPr>
        <p:spPr>
          <a:xfrm>
            <a:off x="1" y="3657723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 MORE NOW</a:t>
            </a: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015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76BB79F6-1582-6C42-8054-FF3D8E04E201}"/>
              </a:ext>
            </a:extLst>
          </p:cNvPr>
          <p:cNvSpPr/>
          <p:nvPr/>
        </p:nvSpPr>
        <p:spPr>
          <a:xfrm>
            <a:off x="0" y="122771"/>
            <a:ext cx="12192000" cy="473498"/>
          </a:xfrm>
          <a:custGeom>
            <a:avLst/>
            <a:gdLst/>
            <a:ahLst/>
            <a:cxnLst/>
            <a:rect l="l" t="t" r="r" b="b"/>
            <a:pathLst>
              <a:path w="6333103" h="1276739">
                <a:moveTo>
                  <a:pt x="0" y="0"/>
                </a:moveTo>
                <a:lnTo>
                  <a:pt x="6333103" y="0"/>
                </a:lnTo>
                <a:lnTo>
                  <a:pt x="6333103" y="1276739"/>
                </a:lnTo>
                <a:lnTo>
                  <a:pt x="0" y="1276739"/>
                </a:lnTo>
                <a:close/>
              </a:path>
            </a:pathLst>
          </a:custGeom>
          <a:solidFill>
            <a:srgbClr val="ADC47D"/>
          </a:solidFill>
        </p:spPr>
        <p:txBody>
          <a:bodyPr/>
          <a:lstStyle/>
          <a:p>
            <a:pPr fontAlgn="ctr"/>
            <a:r>
              <a:rPr lang="en-CA" b="1" dirty="0">
                <a:solidFill>
                  <a:schemeClr val="bg1"/>
                </a:solidFill>
                <a:latin typeface="Century Gothic" panose="020B0502020202020204" pitchFamily="34" charset="0"/>
              </a:rPr>
              <a:t>Wellbeing Mapping Tool – Confidence in Institutions (Healthcare) </a:t>
            </a: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689F0725-0C07-6449-A9C6-62B6480EB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47" y="751182"/>
            <a:ext cx="10592655" cy="6016038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500CE2B-1CC1-534F-9485-8CE86CC02697}"/>
              </a:ext>
            </a:extLst>
          </p:cNvPr>
          <p:cNvSpPr/>
          <p:nvPr/>
        </p:nvSpPr>
        <p:spPr>
          <a:xfrm>
            <a:off x="1095587" y="751182"/>
            <a:ext cx="8233347" cy="4734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95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2818098"/>
            <a:ext cx="12192000" cy="2516201"/>
            <a:chOff x="0" y="0"/>
            <a:chExt cx="6333103" cy="1276739"/>
          </a:xfrm>
          <a:solidFill>
            <a:srgbClr val="006BB7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6333103" cy="1276739"/>
            </a:xfrm>
            <a:custGeom>
              <a:avLst/>
              <a:gdLst/>
              <a:ahLst/>
              <a:cxnLst/>
              <a:rect l="l" t="t" r="r" b="b"/>
              <a:pathLst>
                <a:path w="6333103" h="1276739">
                  <a:moveTo>
                    <a:pt x="0" y="0"/>
                  </a:moveTo>
                  <a:lnTo>
                    <a:pt x="6333103" y="0"/>
                  </a:lnTo>
                  <a:lnTo>
                    <a:pt x="6333103" y="1276739"/>
                  </a:lnTo>
                  <a:lnTo>
                    <a:pt x="0" y="1276739"/>
                  </a:lnTo>
                  <a:close/>
                </a:path>
              </a:pathLst>
            </a:custGeom>
            <a:grpFill/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6345" y="311087"/>
            <a:ext cx="2903455" cy="21322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A06AB3-7E6A-CF4C-9D89-0BD2C9AA874E}"/>
              </a:ext>
            </a:extLst>
          </p:cNvPr>
          <p:cNvSpPr txBox="1"/>
          <p:nvPr/>
        </p:nvSpPr>
        <p:spPr>
          <a:xfrm>
            <a:off x="1" y="3657723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ROAD AHEAD – 2024 SURVEY</a:t>
            </a: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091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7"/>
          <p:cNvSpPr txBox="1">
            <a:spLocks noGrp="1"/>
          </p:cNvSpPr>
          <p:nvPr>
            <p:ph type="title"/>
          </p:nvPr>
        </p:nvSpPr>
        <p:spPr>
          <a:xfrm>
            <a:off x="80487" y="4504666"/>
            <a:ext cx="12192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1068B1"/>
              </a:buClr>
              <a:buSzPts val="4500"/>
            </a:pPr>
            <a:br>
              <a:rPr lang="en" sz="3200" b="1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3200" b="1" dirty="0">
              <a:solidFill>
                <a:srgbClr val="1068B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7" name="Google Shape;397;p47" descr="A close up of a logo&#10;&#10;Description automatically generated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6511" y="1027734"/>
            <a:ext cx="4553902" cy="35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D5E985-952E-1544-8AA9-6EA8C1F9FA5D}"/>
              </a:ext>
            </a:extLst>
          </p:cNvPr>
          <p:cNvSpPr/>
          <p:nvPr/>
        </p:nvSpPr>
        <p:spPr>
          <a:xfrm>
            <a:off x="1261587" y="272266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CA" sz="6000" b="1" dirty="0">
                <a:solidFill>
                  <a:srgbClr val="1068B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you!</a:t>
            </a:r>
            <a:endParaRPr lang="en-US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8F4929-784B-92B6-75CF-D20F4711B5C5}"/>
              </a:ext>
            </a:extLst>
          </p:cNvPr>
          <p:cNvSpPr txBox="1"/>
          <p:nvPr/>
        </p:nvSpPr>
        <p:spPr>
          <a:xfrm>
            <a:off x="1166586" y="4347674"/>
            <a:ext cx="94737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70C0"/>
                </a:solidFill>
              </a:rPr>
              <a:t>Follow up</a:t>
            </a:r>
          </a:p>
          <a:p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Danny Graham - </a:t>
            </a:r>
            <a:r>
              <a:rPr lang="en-US" sz="2400" b="1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dgraham@engagenovascotia.ca</a:t>
            </a:r>
            <a:endParaRPr lang="en-US" sz="2400" b="1" dirty="0">
              <a:solidFill>
                <a:srgbClr val="0070C0"/>
              </a:solidFill>
            </a:endParaRPr>
          </a:p>
          <a:p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Taylor Hill – </a:t>
            </a:r>
            <a:r>
              <a:rPr lang="en-US" sz="2400" b="1" dirty="0" err="1">
                <a:solidFill>
                  <a:srgbClr val="0070C0"/>
                </a:solidFill>
              </a:rPr>
              <a:t>research@engagenovascotia.ca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>
            <a:spLocks noGrp="1"/>
          </p:cNvSpPr>
          <p:nvPr>
            <p:ph type="title"/>
          </p:nvPr>
        </p:nvSpPr>
        <p:spPr>
          <a:xfrm>
            <a:off x="593082" y="349884"/>
            <a:ext cx="11166796" cy="148250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0" tIns="45700" rIns="91400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rgbClr val="2171BB"/>
              </a:buClr>
              <a:buSzPts val="3600"/>
            </a:pPr>
            <a:r>
              <a:rPr lang="en" sz="2667" dirty="0">
                <a:solidFill>
                  <a:srgbClr val="2171B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“We should measure Nova Scotia’s Success by…” </a:t>
            </a:r>
            <a:br>
              <a:rPr lang="en" sz="2667" dirty="0">
                <a:solidFill>
                  <a:srgbClr val="2171BB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800" dirty="0">
                <a:solidFill>
                  <a:srgbClr val="2171B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" sz="1800" u="sng" dirty="0">
                <a:solidFill>
                  <a:srgbClr val="2171B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 we should measure both</a:t>
            </a:r>
            <a:r>
              <a:rPr lang="en" sz="1800" dirty="0">
                <a:solidFill>
                  <a:srgbClr val="2171B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800" dirty="0">
              <a:solidFill>
                <a:srgbClr val="8EA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1" name="Google Shape;81;p3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13066" y="153990"/>
            <a:ext cx="1281471" cy="1002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3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8466" y="5855089"/>
            <a:ext cx="1281471" cy="72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" descr="A screen shot of a compute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16387"/>
          <a:stretch/>
        </p:blipFill>
        <p:spPr>
          <a:xfrm>
            <a:off x="5156616" y="2271834"/>
            <a:ext cx="7519085" cy="372670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3"/>
          <p:cNvSpPr/>
          <p:nvPr/>
        </p:nvSpPr>
        <p:spPr>
          <a:xfrm>
            <a:off x="7416349" y="4696555"/>
            <a:ext cx="60960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/>
            <a:r>
              <a:rPr lang="en" sz="1400" dirty="0">
                <a:solidFill>
                  <a:srgbClr val="006B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Improvement in our </a:t>
            </a:r>
            <a:r>
              <a:rPr lang="en" sz="1400" b="1" dirty="0">
                <a:solidFill>
                  <a:srgbClr val="006B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quality of life</a:t>
            </a:r>
            <a:endParaRPr sz="1400" dirty="0">
              <a:solidFill>
                <a:srgbClr val="006BB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br>
              <a:rPr lang="en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3"/>
          <p:cNvSpPr/>
          <p:nvPr/>
        </p:nvSpPr>
        <p:spPr>
          <a:xfrm>
            <a:off x="4273548" y="4673764"/>
            <a:ext cx="60960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/>
            <a:r>
              <a:rPr lang="en" sz="1400">
                <a:solidFill>
                  <a:srgbClr val="006B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Growth in our </a:t>
            </a:r>
            <a:r>
              <a:rPr lang="en" sz="1400" b="1">
                <a:solidFill>
                  <a:srgbClr val="006B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economy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br>
              <a:rPr lang="en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"/>
          <p:cNvSpPr txBox="1"/>
          <p:nvPr/>
        </p:nvSpPr>
        <p:spPr>
          <a:xfrm>
            <a:off x="6371203" y="3039949"/>
            <a:ext cx="227160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" sz="6600" b="1" dirty="0">
                <a:solidFill>
                  <a:srgbClr val="006B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58%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"/>
          <p:cNvSpPr txBox="1"/>
          <p:nvPr/>
        </p:nvSpPr>
        <p:spPr>
          <a:xfrm>
            <a:off x="9577265" y="3047165"/>
            <a:ext cx="227160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" sz="6600" b="1" dirty="0">
                <a:solidFill>
                  <a:srgbClr val="006B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82%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"/>
          <p:cNvSpPr txBox="1"/>
          <p:nvPr/>
        </p:nvSpPr>
        <p:spPr>
          <a:xfrm>
            <a:off x="7399258" y="2036924"/>
            <a:ext cx="2698229" cy="7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" sz="2000" b="1" dirty="0">
                <a:solidFill>
                  <a:srgbClr val="1C6BB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2020 Poll Results (post Covid)</a:t>
            </a:r>
            <a:endParaRPr sz="2400" dirty="0"/>
          </a:p>
        </p:txBody>
      </p:sp>
      <p:sp>
        <p:nvSpPr>
          <p:cNvPr id="89" name="Google Shape;89;p3"/>
          <p:cNvSpPr txBox="1"/>
          <p:nvPr/>
        </p:nvSpPr>
        <p:spPr>
          <a:xfrm>
            <a:off x="1583491" y="3272744"/>
            <a:ext cx="2698229" cy="4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" sz="2000" b="1">
                <a:solidFill>
                  <a:srgbClr val="8EA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2015 Poll Results</a:t>
            </a:r>
            <a:endParaRPr sz="2400"/>
          </a:p>
        </p:txBody>
      </p:sp>
      <p:pic>
        <p:nvPicPr>
          <p:cNvPr id="90" name="Google Shape;90;p3" descr="A screen shot of a compute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16387"/>
          <a:stretch/>
        </p:blipFill>
        <p:spPr>
          <a:xfrm>
            <a:off x="45080" y="3589663"/>
            <a:ext cx="6096000" cy="322484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"/>
          <p:cNvSpPr txBox="1"/>
          <p:nvPr/>
        </p:nvSpPr>
        <p:spPr>
          <a:xfrm>
            <a:off x="889359" y="4307835"/>
            <a:ext cx="22716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" sz="54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68%</a:t>
            </a:r>
            <a:endParaRPr sz="105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"/>
          <p:cNvSpPr txBox="1"/>
          <p:nvPr/>
        </p:nvSpPr>
        <p:spPr>
          <a:xfrm>
            <a:off x="3579283" y="4323325"/>
            <a:ext cx="22716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" sz="5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81%</a:t>
            </a:r>
            <a:endParaRPr sz="10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"/>
          <p:cNvSpPr/>
          <p:nvPr/>
        </p:nvSpPr>
        <p:spPr>
          <a:xfrm>
            <a:off x="-1452425" y="5638689"/>
            <a:ext cx="60960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/>
            <a:r>
              <a:rPr lang="en" sz="1400">
                <a:solidFill>
                  <a:srgbClr val="8EA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Growth in our </a:t>
            </a:r>
            <a:r>
              <a:rPr lang="en" sz="1400" b="1">
                <a:solidFill>
                  <a:srgbClr val="8EA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economy</a:t>
            </a:r>
            <a:endParaRPr sz="1400">
              <a:solidFill>
                <a:srgbClr val="8EAD79"/>
              </a:solidFill>
              <a:latin typeface="Calibri"/>
              <a:ea typeface="Calibri"/>
              <a:cs typeface="Calibri"/>
              <a:sym typeface="Calibri"/>
            </a:endParaRPr>
          </a:p>
          <a:p>
            <a:br>
              <a:rPr lang="en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3"/>
          <p:cNvSpPr/>
          <p:nvPr/>
        </p:nvSpPr>
        <p:spPr>
          <a:xfrm>
            <a:off x="1248759" y="5644592"/>
            <a:ext cx="60960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/>
            <a:r>
              <a:rPr lang="en" sz="1400" dirty="0">
                <a:solidFill>
                  <a:srgbClr val="8EA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Improvement in our </a:t>
            </a:r>
            <a:r>
              <a:rPr lang="en" sz="1400" b="1" dirty="0">
                <a:solidFill>
                  <a:srgbClr val="8EA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quality of life</a:t>
            </a:r>
            <a:endParaRPr sz="1400" dirty="0">
              <a:solidFill>
                <a:srgbClr val="8EA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br>
              <a:rPr lang="en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3"/>
          <p:cNvSpPr/>
          <p:nvPr/>
        </p:nvSpPr>
        <p:spPr>
          <a:xfrm>
            <a:off x="1" y="0"/>
            <a:ext cx="300039" cy="6858000"/>
          </a:xfrm>
          <a:prstGeom prst="rect">
            <a:avLst/>
          </a:prstGeom>
          <a:solidFill>
            <a:srgbClr val="8EAD79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Google Shape;265;p15">
            <a:extLst>
              <a:ext uri="{FF2B5EF4-FFF2-40B4-BE49-F238E27FC236}">
                <a16:creationId xmlns:a16="http://schemas.microsoft.com/office/drawing/2014/main" id="{EB8A14CC-9303-90C1-709D-C1428C521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" y="10319"/>
            <a:ext cx="2698751" cy="6858000"/>
          </a:xfrm>
          <a:prstGeom prst="rect">
            <a:avLst/>
          </a:prstGeom>
          <a:solidFill>
            <a:srgbClr val="ADC4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122" name="Google Shape;266;p15">
            <a:extLst>
              <a:ext uri="{FF2B5EF4-FFF2-40B4-BE49-F238E27FC236}">
                <a16:creationId xmlns:a16="http://schemas.microsoft.com/office/drawing/2014/main" id="{F2D1B0F9-0437-780E-9808-090F40CCE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87" y="439157"/>
            <a:ext cx="2550451" cy="510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sz="2000" b="1" dirty="0">
              <a:solidFill>
                <a:srgbClr val="1068B1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  <a:sym typeface="Century Gothic" panose="020B0502020202020204" pitchFamily="34" charset="0"/>
            </a:endParaRPr>
          </a:p>
          <a:p>
            <a:pPr eaLnBrk="1" hangingPunct="1"/>
            <a:r>
              <a:rPr lang="en-US" altLang="en-US" sz="2000" b="1" u="sng" dirty="0">
                <a:solidFill>
                  <a:srgbClr val="1068B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We equip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1068B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All Governments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1068B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All Sectors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1068B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All Regions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1068B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Individuals</a:t>
            </a:r>
          </a:p>
          <a:p>
            <a:pPr eaLnBrk="1" hangingPunct="1"/>
            <a:r>
              <a:rPr lang="en-US" altLang="en-US" sz="2000" b="1" dirty="0">
                <a:solidFill>
                  <a:srgbClr val="1068B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with insights and tools about QOL</a:t>
            </a:r>
            <a:endParaRPr lang="en-CA" altLang="en-US" sz="2800" dirty="0">
              <a:solidFill>
                <a:srgbClr val="1068B1"/>
              </a:solidFill>
              <a:latin typeface="Century Gothic" panose="020B0502020202020204" pitchFamily="34" charset="0"/>
              <a:sym typeface="Century Gothic" panose="020B0502020202020204" pitchFamily="34" charset="0"/>
            </a:endParaRPr>
          </a:p>
          <a:p>
            <a:pPr eaLnBrk="1" hangingPunct="1"/>
            <a:endParaRPr lang="en-CA" altLang="en-US" sz="2800" dirty="0">
              <a:solidFill>
                <a:srgbClr val="1068B1"/>
              </a:solidFill>
              <a:latin typeface="Century Gothic" panose="020B0502020202020204" pitchFamily="34" charset="0"/>
              <a:sym typeface="Century Gothic" panose="020B0502020202020204" pitchFamily="34" charset="0"/>
            </a:endParaRPr>
          </a:p>
          <a:p>
            <a:pPr eaLnBrk="1" hangingPunct="1"/>
            <a:r>
              <a:rPr lang="en-CA" altLang="en-US" sz="1600" u="sng" dirty="0">
                <a:solidFill>
                  <a:srgbClr val="1068B1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Special Thanks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sz="1600" dirty="0">
                <a:solidFill>
                  <a:srgbClr val="1068B1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NS Provincial Government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CA" altLang="en-US" sz="1600" dirty="0">
                <a:solidFill>
                  <a:srgbClr val="1068B1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Nova Scotia Community College (NSCC)</a:t>
            </a:r>
          </a:p>
          <a:p>
            <a:pPr eaLnBrk="1" hangingPunct="1"/>
            <a:endParaRPr lang="en-US" altLang="en-US" sz="2400" b="1" dirty="0"/>
          </a:p>
        </p:txBody>
      </p:sp>
      <p:pic>
        <p:nvPicPr>
          <p:cNvPr id="5123" name="Google Shape;267;p15" descr="A parking lot&#10;&#10;Description automatically generated">
            <a:extLst>
              <a:ext uri="{FF2B5EF4-FFF2-40B4-BE49-F238E27FC236}">
                <a16:creationId xmlns:a16="http://schemas.microsoft.com/office/drawing/2014/main" id="{E2399694-2C0C-505E-DBEA-C982B812AEDD}"/>
              </a:ext>
            </a:extLst>
          </p:cNvPr>
          <p:cNvPicPr>
            <a:picLocks noGrp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1313" y="20638"/>
            <a:ext cx="8923337" cy="6837362"/>
          </a:xfrm>
        </p:spPr>
      </p:pic>
      <p:pic>
        <p:nvPicPr>
          <p:cNvPr id="2" name="Picture 2" descr="Free Small Systems Training from the Government of Canada ...">
            <a:extLst>
              <a:ext uri="{FF2B5EF4-FFF2-40B4-BE49-F238E27FC236}">
                <a16:creationId xmlns:a16="http://schemas.microsoft.com/office/drawing/2014/main" id="{8452BF36-2129-6CE5-B109-CFEDA44EF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380" y="6184559"/>
            <a:ext cx="1043057" cy="45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457249" y="1337340"/>
            <a:ext cx="6569338" cy="47000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91433" rIns="91433" bIns="91433" rtlCol="0" anchor="t" anchorCtr="0">
            <a:noAutofit/>
          </a:bodyPr>
          <a:lstStyle/>
          <a:p>
            <a:pPr marL="457189" indent="-457189">
              <a:buClr>
                <a:srgbClr val="F9E58B"/>
              </a:buClr>
              <a:buSzPts val="3000"/>
              <a:buFont typeface="Arial"/>
              <a:buChar char="•"/>
            </a:pPr>
            <a:r>
              <a:rPr lang="en" sz="3200" b="1" dirty="0">
                <a:solidFill>
                  <a:srgbClr val="006B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Canadian Index of Wellbeing</a:t>
            </a:r>
          </a:p>
          <a:p>
            <a:pPr marL="0" indent="0">
              <a:buClr>
                <a:srgbClr val="F9E58B"/>
              </a:buClr>
              <a:buSzPts val="3000"/>
              <a:buNone/>
            </a:pPr>
            <a:r>
              <a:rPr lang="en" sz="3200" dirty="0">
                <a:solidFill>
                  <a:srgbClr val="006B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(Univ of Waterloo)</a:t>
            </a:r>
            <a:r>
              <a:rPr lang="en" sz="3200" b="1" dirty="0">
                <a:solidFill>
                  <a:srgbClr val="006B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  <a:p>
            <a:pPr marL="457189" indent="-457189">
              <a:buClr>
                <a:srgbClr val="F9E58B"/>
              </a:buClr>
              <a:buSzPts val="3000"/>
              <a:buFont typeface="Arial"/>
              <a:buChar char="•"/>
            </a:pPr>
            <a:endParaRPr lang="en" sz="3200" b="1" dirty="0">
              <a:solidFill>
                <a:srgbClr val="006BB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189" indent="-457189">
              <a:buClr>
                <a:srgbClr val="F9E58B"/>
              </a:buClr>
              <a:buSzPts val="3000"/>
              <a:buFont typeface="Arial"/>
              <a:buChar char="•"/>
            </a:pPr>
            <a:r>
              <a:rPr lang="en" sz="3200" dirty="0">
                <a:solidFill>
                  <a:srgbClr val="006B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Between </a:t>
            </a:r>
            <a:r>
              <a:rPr lang="en" sz="3200" b="1" dirty="0">
                <a:solidFill>
                  <a:srgbClr val="006B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and July 2019</a:t>
            </a:r>
            <a:r>
              <a:rPr lang="en" sz="3200" dirty="0">
                <a:solidFill>
                  <a:srgbClr val="006B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 sz="3200" b="1" dirty="0">
                <a:solidFill>
                  <a:srgbClr val="006B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in 5</a:t>
            </a:r>
            <a:r>
              <a:rPr lang="en" sz="3200" dirty="0">
                <a:solidFill>
                  <a:srgbClr val="006B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households received an invitation in their mailbox to participate in a voluntary </a:t>
            </a:r>
            <a:r>
              <a:rPr lang="en" sz="3200" b="1" dirty="0">
                <a:solidFill>
                  <a:srgbClr val="006B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230-question survey </a:t>
            </a:r>
          </a:p>
          <a:p>
            <a:pPr marL="457189" indent="-457189">
              <a:buClr>
                <a:srgbClr val="F9E58B"/>
              </a:buClr>
              <a:buSzPts val="3000"/>
              <a:buFont typeface="Arial"/>
              <a:buChar char="•"/>
            </a:pPr>
            <a:endParaRPr lang="en" sz="3200" b="1" dirty="0">
              <a:solidFill>
                <a:srgbClr val="006BB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189" indent="-457189">
              <a:buClr>
                <a:srgbClr val="F9E58B"/>
              </a:buClr>
              <a:buSzPts val="3000"/>
              <a:buFont typeface="Arial"/>
              <a:buChar char="•"/>
            </a:pPr>
            <a:r>
              <a:rPr lang="en" sz="3200" b="1" dirty="0">
                <a:solidFill>
                  <a:srgbClr val="006BB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Resurvey in 2024</a:t>
            </a:r>
            <a:endParaRPr sz="3200" dirty="0">
              <a:solidFill>
                <a:srgbClr val="006BB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6236" y="499734"/>
            <a:ext cx="4133449" cy="59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/>
          <p:nvPr/>
        </p:nvSpPr>
        <p:spPr>
          <a:xfrm>
            <a:off x="0" y="0"/>
            <a:ext cx="317600" cy="6858000"/>
          </a:xfrm>
          <a:prstGeom prst="rect">
            <a:avLst/>
          </a:prstGeom>
          <a:solidFill>
            <a:srgbClr val="296BB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/>
          <p:nvPr/>
        </p:nvSpPr>
        <p:spPr>
          <a:xfrm>
            <a:off x="643855" y="3072385"/>
            <a:ext cx="3108000" cy="2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287859" indent="-220128">
              <a:buClr>
                <a:schemeClr val="accent1"/>
              </a:buClr>
              <a:buSzPts val="800"/>
            </a:pPr>
            <a:endParaRPr sz="14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1067"/>
              </a:spcBef>
              <a:buClr>
                <a:schemeClr val="accent1"/>
              </a:buClr>
              <a:buSzPts val="800"/>
            </a:pPr>
            <a:endParaRPr sz="14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1067"/>
              </a:spcBef>
              <a:buClr>
                <a:schemeClr val="accent1"/>
              </a:buClr>
              <a:buSzPts val="800"/>
            </a:pPr>
            <a:endParaRPr sz="14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28" descr="A close up of a 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1784" y="1556154"/>
            <a:ext cx="8035093" cy="540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8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92749" y="5429445"/>
            <a:ext cx="1508652" cy="1180713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8"/>
          <p:cNvSpPr/>
          <p:nvPr/>
        </p:nvSpPr>
        <p:spPr>
          <a:xfrm>
            <a:off x="414177" y="2904810"/>
            <a:ext cx="4378286" cy="328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" sz="2000" b="1" dirty="0">
                <a:solidFill>
                  <a:srgbClr val="ADC4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12,827</a:t>
            </a:r>
            <a:r>
              <a:rPr lang="en" sz="2000" dirty="0">
                <a:solidFill>
                  <a:srgbClr val="0871B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Responses (Pre-Covid)</a:t>
            </a:r>
            <a:endParaRPr sz="1467" dirty="0"/>
          </a:p>
          <a:p>
            <a:endParaRPr sz="2000" b="1" dirty="0">
              <a:solidFill>
                <a:srgbClr val="ADC47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en" sz="2000" b="1" dirty="0">
                <a:solidFill>
                  <a:srgbClr val="ADC4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230 </a:t>
            </a:r>
            <a:r>
              <a:rPr lang="en" sz="2000" dirty="0">
                <a:solidFill>
                  <a:srgbClr val="0871B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Individual</a:t>
            </a:r>
            <a:r>
              <a:rPr lang="en" sz="2000" b="1" dirty="0">
                <a:solidFill>
                  <a:srgbClr val="0871B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2000" dirty="0">
                <a:solidFill>
                  <a:srgbClr val="0871B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</a:t>
            </a:r>
            <a:endParaRPr sz="1467" dirty="0"/>
          </a:p>
          <a:p>
            <a:endParaRPr sz="2000" dirty="0">
              <a:solidFill>
                <a:srgbClr val="0871B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en" sz="2000" b="1" dirty="0">
                <a:solidFill>
                  <a:srgbClr val="ADC4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16</a:t>
            </a:r>
            <a:r>
              <a:rPr lang="en" sz="2000" dirty="0">
                <a:solidFill>
                  <a:srgbClr val="0871B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years-old and above</a:t>
            </a:r>
            <a:endParaRPr sz="1467" dirty="0"/>
          </a:p>
          <a:p>
            <a:endParaRPr sz="2000" dirty="0">
              <a:solidFill>
                <a:srgbClr val="0871B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en" sz="2000" b="1" dirty="0">
                <a:solidFill>
                  <a:srgbClr val="AEC57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1% </a:t>
            </a:r>
            <a:r>
              <a:rPr lang="en" sz="2000" dirty="0">
                <a:solidFill>
                  <a:srgbClr val="0871B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Margin of Error (</a:t>
            </a:r>
            <a:r>
              <a:rPr lang="en" sz="2000" b="1" dirty="0">
                <a:solidFill>
                  <a:srgbClr val="0871B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weighted</a:t>
            </a:r>
            <a:r>
              <a:rPr lang="en" sz="2000" dirty="0">
                <a:solidFill>
                  <a:srgbClr val="0871B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</a:p>
          <a:p>
            <a:endParaRPr lang="en" sz="2000" dirty="0">
              <a:solidFill>
                <a:srgbClr val="0871B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28"/>
          <p:cNvSpPr txBox="1">
            <a:spLocks noGrp="1"/>
          </p:cNvSpPr>
          <p:nvPr>
            <p:ph type="title"/>
          </p:nvPr>
        </p:nvSpPr>
        <p:spPr>
          <a:xfrm>
            <a:off x="85123" y="1256824"/>
            <a:ext cx="12192000" cy="53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b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0871BB"/>
              </a:buClr>
              <a:buSzPts val="2700"/>
            </a:pPr>
            <a:r>
              <a:rPr lang="en" sz="3600" b="1" i="0" u="none" strike="noStrike" cap="none" dirty="0">
                <a:solidFill>
                  <a:srgbClr val="0871B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Largest Single Quality of Life ”Census” in Canada</a:t>
            </a:r>
            <a:br>
              <a:rPr lang="en" sz="4000" b="1" i="0" u="none" strike="noStrike" cap="none" dirty="0">
                <a:solidFill>
                  <a:srgbClr val="0871BB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4000" b="1" i="0" u="none" strike="noStrike" cap="none" dirty="0">
                <a:solidFill>
                  <a:srgbClr val="0871B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br>
              <a:rPr lang="en" b="1" dirty="0">
                <a:solidFill>
                  <a:srgbClr val="0871BB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2800" b="1" dirty="0">
                <a:solidFill>
                  <a:srgbClr val="0871B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(StatsCan and CIW Review</a:t>
            </a:r>
            <a:r>
              <a:rPr lang="en" sz="2800" b="1" i="0" u="none" strike="noStrike" cap="none" dirty="0">
                <a:solidFill>
                  <a:srgbClr val="0871B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2800" b="1" i="0" u="none" strike="noStrike" cap="none" dirty="0">
              <a:solidFill>
                <a:srgbClr val="0871B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9" descr="A picture containing shirt&#10;&#10;Description automatically generated"/>
          <p:cNvPicPr preferRelativeResize="0"/>
          <p:nvPr/>
        </p:nvPicPr>
        <p:blipFill rotWithShape="1">
          <a:blip r:embed="rId3">
            <a:alphaModFix amt="63000"/>
          </a:blip>
          <a:srcRect t="22176" b="40203"/>
          <a:stretch/>
        </p:blipFill>
        <p:spPr>
          <a:xfrm>
            <a:off x="6221500" y="427469"/>
            <a:ext cx="5748531" cy="123720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9"/>
          <p:cNvSpPr/>
          <p:nvPr/>
        </p:nvSpPr>
        <p:spPr>
          <a:xfrm>
            <a:off x="2608167" y="1639267"/>
            <a:ext cx="9481600" cy="880800"/>
          </a:xfrm>
          <a:prstGeom prst="roundRect">
            <a:avLst>
              <a:gd name="adj" fmla="val 16667"/>
            </a:avLst>
          </a:prstGeom>
          <a:solidFill>
            <a:srgbClr val="3F3F3F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9"/>
          <p:cNvSpPr txBox="1">
            <a:spLocks noGrp="1"/>
          </p:cNvSpPr>
          <p:nvPr>
            <p:ph type="title"/>
          </p:nvPr>
        </p:nvSpPr>
        <p:spPr>
          <a:xfrm>
            <a:off x="354933" y="84379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6BB8"/>
              </a:buClr>
              <a:buSzPts val="1400"/>
            </a:pPr>
            <a:r>
              <a:rPr lang="en" sz="1867" dirty="0">
                <a:solidFill>
                  <a:srgbClr val="006B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NS Quality of Life Survey and CIW Domains</a:t>
            </a:r>
            <a:endParaRPr sz="1867" dirty="0">
              <a:solidFill>
                <a:srgbClr val="006BB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9"/>
          <p:cNvSpPr txBox="1"/>
          <p:nvPr/>
        </p:nvSpPr>
        <p:spPr>
          <a:xfrm>
            <a:off x="319340" y="281933"/>
            <a:ext cx="5227600" cy="5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 b="1" dirty="0">
                <a:solidFill>
                  <a:srgbClr val="006BB8"/>
                </a:solidFill>
                <a:latin typeface="Calibri"/>
                <a:ea typeface="Calibri"/>
                <a:cs typeface="Calibri"/>
                <a:sym typeface="Calibri"/>
              </a:rPr>
              <a:t>WHAT’S POSSIBLE?</a:t>
            </a:r>
            <a:endParaRPr sz="3200" dirty="0">
              <a:solidFill>
                <a:srgbClr val="006B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803" y="1636632"/>
            <a:ext cx="1293797" cy="9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9"/>
          <p:cNvSpPr txBox="1"/>
          <p:nvPr/>
        </p:nvSpPr>
        <p:spPr>
          <a:xfrm>
            <a:off x="2949654" y="1887741"/>
            <a:ext cx="992000" cy="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Age</a:t>
            </a:r>
            <a:endParaRPr sz="1333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9"/>
          <p:cNvSpPr txBox="1"/>
          <p:nvPr/>
        </p:nvSpPr>
        <p:spPr>
          <a:xfrm>
            <a:off x="2840952" y="1827307"/>
            <a:ext cx="1071200" cy="5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1333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9"/>
          <p:cNvSpPr txBox="1"/>
          <p:nvPr/>
        </p:nvSpPr>
        <p:spPr>
          <a:xfrm>
            <a:off x="3583355" y="1904632"/>
            <a:ext cx="1223200" cy="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Income level</a:t>
            </a:r>
            <a:endParaRPr sz="1333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5938320" y="1863156"/>
            <a:ext cx="1138400" cy="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Level of education</a:t>
            </a:r>
            <a:endParaRPr sz="1333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9"/>
          <p:cNvSpPr txBox="1"/>
          <p:nvPr/>
        </p:nvSpPr>
        <p:spPr>
          <a:xfrm>
            <a:off x="7115620" y="1908288"/>
            <a:ext cx="1222400" cy="5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Family profile </a:t>
            </a:r>
            <a:endParaRPr sz="1333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9"/>
          <p:cNvSpPr txBox="1"/>
          <p:nvPr/>
        </p:nvSpPr>
        <p:spPr>
          <a:xfrm>
            <a:off x="4796991" y="1923370"/>
            <a:ext cx="992000" cy="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Gender</a:t>
            </a:r>
            <a:endParaRPr sz="1333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9"/>
          <p:cNvSpPr txBox="1"/>
          <p:nvPr/>
        </p:nvSpPr>
        <p:spPr>
          <a:xfrm>
            <a:off x="6930772" y="1920291"/>
            <a:ext cx="1223200" cy="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1333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9"/>
          <p:cNvSpPr txBox="1"/>
          <p:nvPr/>
        </p:nvSpPr>
        <p:spPr>
          <a:xfrm>
            <a:off x="8401229" y="1884368"/>
            <a:ext cx="1138400" cy="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Disability</a:t>
            </a:r>
            <a:endParaRPr sz="1333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9"/>
          <p:cNvSpPr txBox="1"/>
          <p:nvPr/>
        </p:nvSpPr>
        <p:spPr>
          <a:xfrm>
            <a:off x="9408743" y="1803548"/>
            <a:ext cx="1090800" cy="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Housing situation</a:t>
            </a:r>
            <a:endParaRPr sz="1333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9"/>
          <p:cNvSpPr/>
          <p:nvPr/>
        </p:nvSpPr>
        <p:spPr>
          <a:xfrm>
            <a:off x="6190241" y="5342200"/>
            <a:ext cx="2798000" cy="368800"/>
          </a:xfrm>
          <a:prstGeom prst="roundRect">
            <a:avLst>
              <a:gd name="adj" fmla="val 16667"/>
            </a:avLst>
          </a:prstGeom>
          <a:solidFill>
            <a:srgbClr val="F5DC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9"/>
          <p:cNvSpPr/>
          <p:nvPr/>
        </p:nvSpPr>
        <p:spPr>
          <a:xfrm>
            <a:off x="3215223" y="5311645"/>
            <a:ext cx="2798000" cy="368800"/>
          </a:xfrm>
          <a:prstGeom prst="roundRect">
            <a:avLst>
              <a:gd name="adj" fmla="val 16667"/>
            </a:avLst>
          </a:prstGeom>
          <a:solidFill>
            <a:srgbClr val="AEC5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9"/>
          <p:cNvSpPr/>
          <p:nvPr/>
        </p:nvSpPr>
        <p:spPr>
          <a:xfrm>
            <a:off x="261177" y="5301577"/>
            <a:ext cx="2798000" cy="350400"/>
          </a:xfrm>
          <a:prstGeom prst="roundRect">
            <a:avLst>
              <a:gd name="adj" fmla="val 16667"/>
            </a:avLst>
          </a:prstGeom>
          <a:solidFill>
            <a:srgbClr val="FF34B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9"/>
          <p:cNvSpPr/>
          <p:nvPr/>
        </p:nvSpPr>
        <p:spPr>
          <a:xfrm>
            <a:off x="3237333" y="3053700"/>
            <a:ext cx="2798000" cy="368800"/>
          </a:xfrm>
          <a:prstGeom prst="roundRect">
            <a:avLst>
              <a:gd name="adj" fmla="val 16667"/>
            </a:avLst>
          </a:prstGeom>
          <a:solidFill>
            <a:srgbClr val="3D99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9"/>
          <p:cNvSpPr/>
          <p:nvPr/>
        </p:nvSpPr>
        <p:spPr>
          <a:xfrm>
            <a:off x="296900" y="3040040"/>
            <a:ext cx="2798000" cy="375200"/>
          </a:xfrm>
          <a:prstGeom prst="roundRect">
            <a:avLst>
              <a:gd name="adj" fmla="val 16667"/>
            </a:avLst>
          </a:prstGeom>
          <a:solidFill>
            <a:srgbClr val="EAA0C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9"/>
          <p:cNvSpPr/>
          <p:nvPr/>
        </p:nvSpPr>
        <p:spPr>
          <a:xfrm>
            <a:off x="9206533" y="3050167"/>
            <a:ext cx="2798000" cy="338000"/>
          </a:xfrm>
          <a:prstGeom prst="roundRect">
            <a:avLst>
              <a:gd name="adj" fmla="val 16667"/>
            </a:avLst>
          </a:prstGeom>
          <a:solidFill>
            <a:srgbClr val="B3E3D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9"/>
          <p:cNvSpPr/>
          <p:nvPr/>
        </p:nvSpPr>
        <p:spPr>
          <a:xfrm>
            <a:off x="6184344" y="3040040"/>
            <a:ext cx="2798000" cy="375200"/>
          </a:xfrm>
          <a:prstGeom prst="roundRect">
            <a:avLst>
              <a:gd name="adj" fmla="val 16667"/>
            </a:avLst>
          </a:prstGeom>
          <a:solidFill>
            <a:srgbClr val="F9A12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9"/>
          <p:cNvSpPr/>
          <p:nvPr/>
        </p:nvSpPr>
        <p:spPr>
          <a:xfrm>
            <a:off x="9102633" y="5354399"/>
            <a:ext cx="2798000" cy="330400"/>
          </a:xfrm>
          <a:prstGeom prst="roundRect">
            <a:avLst>
              <a:gd name="adj" fmla="val 16667"/>
            </a:avLst>
          </a:prstGeom>
          <a:solidFill>
            <a:srgbClr val="FF25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ADC4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9"/>
          <p:cNvSpPr txBox="1"/>
          <p:nvPr/>
        </p:nvSpPr>
        <p:spPr>
          <a:xfrm>
            <a:off x="9340528" y="2967747"/>
            <a:ext cx="2530000" cy="3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Environment</a:t>
            </a:r>
            <a:endParaRPr sz="16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6" name="Google Shape;226;p29"/>
          <p:cNvSpPr txBox="1"/>
          <p:nvPr/>
        </p:nvSpPr>
        <p:spPr>
          <a:xfrm>
            <a:off x="431059" y="2974632"/>
            <a:ext cx="25300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Community Vitality</a:t>
            </a:r>
            <a:endParaRPr sz="16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7" name="Google Shape;227;p29"/>
          <p:cNvSpPr txBox="1"/>
          <p:nvPr/>
        </p:nvSpPr>
        <p:spPr>
          <a:xfrm>
            <a:off x="150945" y="5207199"/>
            <a:ext cx="3008800" cy="3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Democratic Engagement</a:t>
            </a:r>
            <a:endParaRPr sz="16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8" name="Google Shape;228;p29"/>
          <p:cNvSpPr txBox="1"/>
          <p:nvPr/>
        </p:nvSpPr>
        <p:spPr>
          <a:xfrm>
            <a:off x="3348464" y="3016884"/>
            <a:ext cx="2530000" cy="3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Healthy Populations</a:t>
            </a:r>
            <a:endParaRPr sz="16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9"/>
          <p:cNvSpPr txBox="1"/>
          <p:nvPr/>
        </p:nvSpPr>
        <p:spPr>
          <a:xfrm>
            <a:off x="3349220" y="5257976"/>
            <a:ext cx="2530000" cy="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Leisure and Culture</a:t>
            </a:r>
            <a:endParaRPr sz="16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9"/>
          <p:cNvSpPr txBox="1"/>
          <p:nvPr/>
        </p:nvSpPr>
        <p:spPr>
          <a:xfrm>
            <a:off x="6303267" y="5268001"/>
            <a:ext cx="25300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Education</a:t>
            </a:r>
            <a:endParaRPr sz="16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9"/>
          <p:cNvSpPr txBox="1"/>
          <p:nvPr/>
        </p:nvSpPr>
        <p:spPr>
          <a:xfrm>
            <a:off x="6318215" y="2999368"/>
            <a:ext cx="25300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Living Standards</a:t>
            </a:r>
            <a:endParaRPr sz="16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9"/>
          <p:cNvSpPr txBox="1"/>
          <p:nvPr/>
        </p:nvSpPr>
        <p:spPr>
          <a:xfrm>
            <a:off x="9206537" y="5268001"/>
            <a:ext cx="25300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 Use</a:t>
            </a:r>
            <a:endParaRPr sz="16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9"/>
          <p:cNvSpPr txBox="1"/>
          <p:nvPr/>
        </p:nvSpPr>
        <p:spPr>
          <a:xfrm>
            <a:off x="5832133" y="3344117"/>
            <a:ext cx="3451600" cy="12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Could not pay bills on time </a:t>
            </a:r>
            <a:endParaRPr sz="120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Could not buy necessities</a:t>
            </a:r>
            <a:endParaRPr sz="120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Access to, and quality of internet</a:t>
            </a:r>
            <a:endParaRPr sz="120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Overall work satisfaction </a:t>
            </a:r>
            <a:endParaRPr sz="120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Satisfaction with job, salary, security, promotion opportunities</a:t>
            </a:r>
            <a:endParaRPr sz="120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Flexible work hours and schedule</a:t>
            </a:r>
            <a:endParaRPr sz="120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Under-employment relative to training </a:t>
            </a:r>
            <a:endParaRPr sz="120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Effects of job on personal health and wellbeing</a:t>
            </a:r>
            <a:endParaRPr sz="120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9"/>
          <p:cNvSpPr txBox="1"/>
          <p:nvPr/>
        </p:nvSpPr>
        <p:spPr>
          <a:xfrm>
            <a:off x="8848200" y="5622567"/>
            <a:ext cx="3359600" cy="10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Time pressure for sleep, socializing, creativity and outdoors</a:t>
            </a:r>
            <a:endParaRPr sz="120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Time caring for dependent children and adults</a:t>
            </a:r>
            <a:endParaRPr sz="120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9"/>
          <p:cNvSpPr txBox="1"/>
          <p:nvPr/>
        </p:nvSpPr>
        <p:spPr>
          <a:xfrm>
            <a:off x="2842700" y="3331400"/>
            <a:ext cx="3359600" cy="9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 dirty="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Mental and physical health</a:t>
            </a:r>
            <a:endParaRPr sz="1200" dirty="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 dirty="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Access to, and quality of, health care </a:t>
            </a:r>
            <a:endParaRPr sz="1200" dirty="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 dirty="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Level of exercise </a:t>
            </a:r>
            <a:endParaRPr sz="1200" dirty="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 dirty="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Ate less and ate unhealthy</a:t>
            </a:r>
            <a:endParaRPr sz="1200" dirty="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 dirty="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Substance abuse and gambling activity</a:t>
            </a:r>
            <a:endParaRPr sz="1200" dirty="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9"/>
          <p:cNvSpPr txBox="1"/>
          <p:nvPr/>
        </p:nvSpPr>
        <p:spPr>
          <a:xfrm>
            <a:off x="5832141" y="5651977"/>
            <a:ext cx="2890800" cy="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380990">
              <a:buClr>
                <a:srgbClr val="1068B1"/>
              </a:buClr>
              <a:buSzPts val="700"/>
              <a:buFont typeface="Calibri"/>
              <a:buChar char="●"/>
            </a:pPr>
            <a:r>
              <a:rPr lang="en" sz="120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Availability of adult education</a:t>
            </a:r>
            <a:endParaRPr sz="120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068B1"/>
              </a:buClr>
              <a:buSzPts val="700"/>
              <a:buFont typeface="Calibri"/>
              <a:buChar char="●"/>
            </a:pPr>
            <a:r>
              <a:rPr lang="en" sz="120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Affordable education </a:t>
            </a:r>
            <a:endParaRPr sz="120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068B1"/>
              </a:buClr>
              <a:buSzPts val="700"/>
              <a:buFont typeface="Calibri"/>
              <a:buChar char="●"/>
            </a:pPr>
            <a:r>
              <a:rPr lang="en" sz="120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Use of retraining opportunities</a:t>
            </a:r>
            <a:endParaRPr sz="120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9"/>
          <p:cNvSpPr txBox="1"/>
          <p:nvPr/>
        </p:nvSpPr>
        <p:spPr>
          <a:xfrm>
            <a:off x="-86600" y="3320384"/>
            <a:ext cx="3302000" cy="15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 dirty="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Sense of belonging to community</a:t>
            </a:r>
            <a:endParaRPr sz="1200" dirty="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 dirty="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Number of close friendships</a:t>
            </a:r>
            <a:endParaRPr sz="1200" dirty="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 dirty="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Social isolation and trust in others</a:t>
            </a:r>
            <a:endParaRPr sz="1200" dirty="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 dirty="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Inclusiveness of community</a:t>
            </a:r>
            <a:endParaRPr sz="1200" dirty="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 dirty="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Trust in neighbours, media, business and NGOs</a:t>
            </a: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 dirty="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Volunteering</a:t>
            </a:r>
            <a:endParaRPr sz="1200" dirty="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 dirty="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Feeling of safety in neighbourhoods </a:t>
            </a:r>
            <a:endParaRPr sz="1200" dirty="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 dirty="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Experiences of discrimination</a:t>
            </a:r>
            <a:endParaRPr sz="1200" dirty="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9"/>
          <p:cNvSpPr txBox="1"/>
          <p:nvPr/>
        </p:nvSpPr>
        <p:spPr>
          <a:xfrm>
            <a:off x="-1" y="5559644"/>
            <a:ext cx="3622800" cy="11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 dirty="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Trust in Local Government,  Federal, Provincial </a:t>
            </a:r>
            <a:endParaRPr sz="1467" dirty="0"/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 dirty="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Confidence in Police, Justice, Schools </a:t>
            </a:r>
            <a:br>
              <a:rPr lang="en" sz="1200" dirty="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200" dirty="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and Health Care</a:t>
            </a:r>
            <a:endParaRPr sz="1200" dirty="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 dirty="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Participation in public meetings </a:t>
            </a:r>
            <a:endParaRPr sz="1200" dirty="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 dirty="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Participation in advocacy</a:t>
            </a:r>
            <a:endParaRPr sz="1200" dirty="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9"/>
          <p:cNvSpPr txBox="1"/>
          <p:nvPr/>
        </p:nvSpPr>
        <p:spPr>
          <a:xfrm>
            <a:off x="2971292" y="5593667"/>
            <a:ext cx="2990000" cy="9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Access to libraries and learning institutions </a:t>
            </a:r>
            <a:endParaRPr sz="120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Participation in recreation, leisure, sports, and hobbies</a:t>
            </a:r>
            <a:endParaRPr sz="120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9"/>
          <p:cNvSpPr txBox="1"/>
          <p:nvPr/>
        </p:nvSpPr>
        <p:spPr>
          <a:xfrm>
            <a:off x="8848200" y="3322000"/>
            <a:ext cx="3451600" cy="9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Perceptions of water quality in community</a:t>
            </a:r>
            <a:endParaRPr sz="120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Personal commitment to solid waste management  and energy conservation</a:t>
            </a:r>
            <a:endParaRPr sz="120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Access to, and quality of, natural environment</a:t>
            </a:r>
            <a:endParaRPr sz="120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Eco-friendly commuting practices</a:t>
            </a:r>
            <a:endParaRPr sz="120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Purchase of local foods</a:t>
            </a:r>
            <a:endParaRPr sz="120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9"/>
          <p:cNvSpPr txBox="1"/>
          <p:nvPr/>
        </p:nvSpPr>
        <p:spPr>
          <a:xfrm>
            <a:off x="10528000" y="1871667"/>
            <a:ext cx="1310400" cy="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3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Race/Ethnicity</a:t>
            </a:r>
            <a:endParaRPr sz="1333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4" name="Google Shape;244;p29"/>
          <p:cNvCxnSpPr/>
          <p:nvPr/>
        </p:nvCxnSpPr>
        <p:spPr>
          <a:xfrm flipH="1">
            <a:off x="2914365" y="2588632"/>
            <a:ext cx="708400" cy="37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5" name="Google Shape;245;p29"/>
          <p:cNvCxnSpPr>
            <a:endCxn id="228" idx="0"/>
          </p:cNvCxnSpPr>
          <p:nvPr/>
        </p:nvCxnSpPr>
        <p:spPr>
          <a:xfrm>
            <a:off x="4145064" y="2588484"/>
            <a:ext cx="468400" cy="42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6" name="Google Shape;246;p29"/>
          <p:cNvCxnSpPr/>
          <p:nvPr/>
        </p:nvCxnSpPr>
        <p:spPr>
          <a:xfrm>
            <a:off x="8218149" y="2580723"/>
            <a:ext cx="468400" cy="42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7" name="Google Shape;247;p29"/>
          <p:cNvCxnSpPr/>
          <p:nvPr/>
        </p:nvCxnSpPr>
        <p:spPr>
          <a:xfrm>
            <a:off x="6241931" y="2574825"/>
            <a:ext cx="468400" cy="42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8" name="Google Shape;248;p29"/>
          <p:cNvCxnSpPr/>
          <p:nvPr/>
        </p:nvCxnSpPr>
        <p:spPr>
          <a:xfrm>
            <a:off x="9373676" y="2594131"/>
            <a:ext cx="468400" cy="42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9" name="Google Shape;249;p29"/>
          <p:cNvCxnSpPr/>
          <p:nvPr/>
        </p:nvCxnSpPr>
        <p:spPr>
          <a:xfrm>
            <a:off x="11108699" y="2594131"/>
            <a:ext cx="468400" cy="42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0" name="Google Shape;250;p29"/>
          <p:cNvCxnSpPr/>
          <p:nvPr/>
        </p:nvCxnSpPr>
        <p:spPr>
          <a:xfrm flipH="1">
            <a:off x="10123200" y="2616987"/>
            <a:ext cx="708400" cy="37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1" name="Google Shape;251;p29"/>
          <p:cNvCxnSpPr/>
          <p:nvPr/>
        </p:nvCxnSpPr>
        <p:spPr>
          <a:xfrm flipH="1">
            <a:off x="7115620" y="2628385"/>
            <a:ext cx="708400" cy="37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2" name="Google Shape;252;p29"/>
          <p:cNvCxnSpPr/>
          <p:nvPr/>
        </p:nvCxnSpPr>
        <p:spPr>
          <a:xfrm flipH="1">
            <a:off x="4932535" y="2616987"/>
            <a:ext cx="708400" cy="37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41251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A9DEA6F7-DC81-CC4D-B5C2-F35B3517C083}"/>
              </a:ext>
            </a:extLst>
          </p:cNvPr>
          <p:cNvGrpSpPr/>
          <p:nvPr/>
        </p:nvGrpSpPr>
        <p:grpSpPr>
          <a:xfrm>
            <a:off x="0" y="621487"/>
            <a:ext cx="12192000" cy="765929"/>
            <a:chOff x="0" y="0"/>
            <a:chExt cx="6333103" cy="1276739"/>
          </a:xfrm>
          <a:solidFill>
            <a:srgbClr val="006BB7"/>
          </a:solidFill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61E89DBF-E0F1-6A47-A9F9-DC07C6741731}"/>
                </a:ext>
              </a:extLst>
            </p:cNvPr>
            <p:cNvSpPr/>
            <p:nvPr/>
          </p:nvSpPr>
          <p:spPr>
            <a:xfrm>
              <a:off x="0" y="0"/>
              <a:ext cx="6333103" cy="1276739"/>
            </a:xfrm>
            <a:custGeom>
              <a:avLst/>
              <a:gdLst/>
              <a:ahLst/>
              <a:cxnLst/>
              <a:rect l="l" t="t" r="r" b="b"/>
              <a:pathLst>
                <a:path w="6333103" h="1276739">
                  <a:moveTo>
                    <a:pt x="0" y="0"/>
                  </a:moveTo>
                  <a:lnTo>
                    <a:pt x="6333103" y="0"/>
                  </a:lnTo>
                  <a:lnTo>
                    <a:pt x="6333103" y="1276739"/>
                  </a:lnTo>
                  <a:lnTo>
                    <a:pt x="0" y="1276739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>
                <a:solidFill>
                  <a:srgbClr val="F6DF00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1369E69-CBF4-2E4D-A0DF-CC406691A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24" y="341668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Reports and tools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A8154-E1DD-7441-A338-71F0BD0128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9A128"/>
                </a:solidFill>
                <a:latin typeface="Century Gothic" panose="020B0502020202020204" pitchFamily="34" charset="0"/>
              </a:rPr>
              <a:t>Reports:</a:t>
            </a:r>
            <a:br>
              <a:rPr lang="en-US" dirty="0">
                <a:solidFill>
                  <a:srgbClr val="006BB6"/>
                </a:solidFill>
                <a:latin typeface="Century Gothic" panose="020B0502020202020204" pitchFamily="34" charset="0"/>
              </a:rPr>
            </a:br>
            <a:endParaRPr lang="en-US" dirty="0">
              <a:solidFill>
                <a:srgbClr val="006BB6"/>
              </a:solidFill>
              <a:latin typeface="Century Gothic" panose="020B0502020202020204" pitchFamily="34" charset="0"/>
            </a:endParaRPr>
          </a:p>
          <a:p>
            <a:r>
              <a:rPr lang="en-US" sz="2600" b="1" dirty="0">
                <a:solidFill>
                  <a:srgbClr val="006BB6"/>
                </a:solidFill>
                <a:latin typeface="Century Gothic" panose="020B0502020202020204" pitchFamily="34" charset="0"/>
              </a:rPr>
              <a:t>NS Quality of Life Index </a:t>
            </a:r>
            <a:r>
              <a:rPr lang="en-US" sz="2600" dirty="0">
                <a:solidFill>
                  <a:srgbClr val="006BB6"/>
                </a:solidFill>
                <a:latin typeface="Century Gothic" panose="020B0502020202020204" pitchFamily="34" charset="0"/>
              </a:rPr>
              <a:t>(2018)</a:t>
            </a:r>
          </a:p>
          <a:p>
            <a:r>
              <a:rPr lang="en-US" sz="2600" b="1" dirty="0">
                <a:solidFill>
                  <a:srgbClr val="006BB6"/>
                </a:solidFill>
                <a:latin typeface="Century Gothic" panose="020B0502020202020204" pitchFamily="34" charset="0"/>
              </a:rPr>
              <a:t>Survey summary results </a:t>
            </a:r>
            <a:r>
              <a:rPr lang="en-US" sz="2600" dirty="0">
                <a:solidFill>
                  <a:srgbClr val="006BB6"/>
                </a:solidFill>
                <a:latin typeface="Century Gothic" panose="020B0502020202020204" pitchFamily="34" charset="0"/>
              </a:rPr>
              <a:t>(March 2020)</a:t>
            </a:r>
          </a:p>
          <a:p>
            <a:r>
              <a:rPr lang="en-US" sz="2600" b="1" i="1" dirty="0">
                <a:solidFill>
                  <a:srgbClr val="006BB6"/>
                </a:solidFill>
                <a:latin typeface="Century Gothic" panose="020B0502020202020204" pitchFamily="34" charset="0"/>
              </a:rPr>
              <a:t>A Closer Look </a:t>
            </a:r>
            <a:r>
              <a:rPr lang="en-US" sz="2600" i="1" dirty="0">
                <a:solidFill>
                  <a:srgbClr val="006BB6"/>
                </a:solidFill>
                <a:latin typeface="Century Gothic" panose="020B0502020202020204" pitchFamily="34" charset="0"/>
              </a:rPr>
              <a:t>- S</a:t>
            </a:r>
            <a:r>
              <a:rPr lang="en-US" sz="2600" dirty="0">
                <a:solidFill>
                  <a:srgbClr val="006BB6"/>
                </a:solidFill>
                <a:latin typeface="Century Gothic" panose="020B0502020202020204" pitchFamily="34" charset="0"/>
              </a:rPr>
              <a:t>upplementary analysis (Fall 2020)</a:t>
            </a:r>
          </a:p>
          <a:p>
            <a:r>
              <a:rPr lang="en-US" sz="2600" b="1" dirty="0">
                <a:solidFill>
                  <a:srgbClr val="006BB6"/>
                </a:solidFill>
                <a:latin typeface="Century Gothic" panose="020B0502020202020204" pitchFamily="34" charset="0"/>
              </a:rPr>
              <a:t>UN SDG - Survey Snapshots </a:t>
            </a:r>
            <a:r>
              <a:rPr lang="en-US" sz="2600" dirty="0">
                <a:solidFill>
                  <a:srgbClr val="006BB6"/>
                </a:solidFill>
                <a:latin typeface="Century Gothic" panose="020B0502020202020204" pitchFamily="34" charset="0"/>
              </a:rPr>
              <a:t>- infographic report (February 2022)</a:t>
            </a:r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903213-8E69-BD41-97FA-DD753E64AF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9A128"/>
                </a:solidFill>
                <a:latin typeface="Century Gothic" panose="020B0502020202020204" pitchFamily="34" charset="0"/>
              </a:rPr>
              <a:t>Tools: </a:t>
            </a:r>
            <a:br>
              <a:rPr lang="en-US" b="1" dirty="0">
                <a:solidFill>
                  <a:srgbClr val="006BB6"/>
                </a:solidFill>
                <a:latin typeface="Century Gothic" panose="020B0502020202020204" pitchFamily="34" charset="0"/>
              </a:rPr>
            </a:br>
            <a:r>
              <a:rPr lang="en-US" b="1" dirty="0">
                <a:solidFill>
                  <a:srgbClr val="006BB6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US" b="1" dirty="0">
                <a:solidFill>
                  <a:srgbClr val="006BB6"/>
                </a:solidFill>
                <a:latin typeface="Century Gothic" panose="020B0502020202020204" pitchFamily="34" charset="0"/>
              </a:rPr>
              <a:t>Spotlight </a:t>
            </a:r>
            <a:r>
              <a:rPr lang="en-US" dirty="0">
                <a:solidFill>
                  <a:srgbClr val="006BB6"/>
                </a:solidFill>
                <a:latin typeface="Century Gothic" panose="020B0502020202020204" pitchFamily="34" charset="0"/>
              </a:rPr>
              <a:t>(Spring 2022)</a:t>
            </a:r>
            <a:br>
              <a:rPr lang="en-US" dirty="0">
                <a:solidFill>
                  <a:srgbClr val="006BB6"/>
                </a:solidFill>
                <a:latin typeface="Century Gothic" panose="020B0502020202020204" pitchFamily="34" charset="0"/>
              </a:rPr>
            </a:br>
            <a:endParaRPr lang="en-US" dirty="0">
              <a:solidFill>
                <a:srgbClr val="006BB6"/>
              </a:solidFill>
              <a:latin typeface="Century Gothic" panose="020B0502020202020204" pitchFamily="34" charset="0"/>
            </a:endParaRPr>
          </a:p>
          <a:p>
            <a:r>
              <a:rPr lang="en-US" b="1" dirty="0">
                <a:solidFill>
                  <a:srgbClr val="006BB6"/>
                </a:solidFill>
                <a:latin typeface="Century Gothic" panose="020B0502020202020204" pitchFamily="34" charset="0"/>
              </a:rPr>
              <a:t>Wellbeing Mapping Tool </a:t>
            </a:r>
            <a:r>
              <a:rPr lang="en-US" dirty="0">
                <a:solidFill>
                  <a:srgbClr val="006BB6"/>
                </a:solidFill>
                <a:latin typeface="Century Gothic" panose="020B0502020202020204" pitchFamily="34" charset="0"/>
              </a:rPr>
              <a:t>(Spring 2022)</a:t>
            </a:r>
          </a:p>
          <a:p>
            <a:endParaRPr lang="en-US" dirty="0">
              <a:solidFill>
                <a:srgbClr val="006BB6"/>
              </a:solidFill>
              <a:latin typeface="Century Gothic" panose="020B0502020202020204" pitchFamily="34" charset="0"/>
            </a:endParaRPr>
          </a:p>
          <a:p>
            <a:r>
              <a:rPr lang="en-US" b="1" dirty="0">
                <a:solidFill>
                  <a:srgbClr val="006BB6"/>
                </a:solidFill>
                <a:latin typeface="Century Gothic" panose="020B0502020202020204" pitchFamily="34" charset="0"/>
              </a:rPr>
              <a:t>Wellbeing Analysis Tool </a:t>
            </a:r>
            <a:r>
              <a:rPr lang="en-US" dirty="0">
                <a:solidFill>
                  <a:srgbClr val="006BB6"/>
                </a:solidFill>
                <a:latin typeface="Century Gothic" panose="020B0502020202020204" pitchFamily="34" charset="0"/>
              </a:rPr>
              <a:t>(Fall 2022)</a:t>
            </a:r>
            <a:br>
              <a:rPr lang="en-US" dirty="0">
                <a:solidFill>
                  <a:srgbClr val="006BB6"/>
                </a:solidFill>
                <a:latin typeface="Century Gothic" panose="020B0502020202020204" pitchFamily="34" charset="0"/>
              </a:rPr>
            </a:br>
            <a:endParaRPr lang="en-US" dirty="0">
              <a:solidFill>
                <a:srgbClr val="006BB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Google Shape;76;p16" descr="Logo&#10;&#10;Description automatically generated">
            <a:extLst>
              <a:ext uri="{FF2B5EF4-FFF2-40B4-BE49-F238E27FC236}">
                <a16:creationId xmlns:a16="http://schemas.microsoft.com/office/drawing/2014/main" id="{8AA2C108-E19F-804F-AC3C-C58230B43A7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74256" y="5940030"/>
            <a:ext cx="1331139" cy="7581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691E788-E27F-0043-A430-0A833F8B5BE9}"/>
              </a:ext>
            </a:extLst>
          </p:cNvPr>
          <p:cNvGrpSpPr/>
          <p:nvPr/>
        </p:nvGrpSpPr>
        <p:grpSpPr>
          <a:xfrm>
            <a:off x="9890151" y="63463"/>
            <a:ext cx="1882749" cy="1881975"/>
            <a:chOff x="9890151" y="63463"/>
            <a:chExt cx="1882749" cy="188197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6943636-EA86-9344-94E9-60647019AE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90151" y="63463"/>
              <a:ext cx="1882749" cy="1881975"/>
            </a:xfrm>
            <a:prstGeom prst="ellipse">
              <a:avLst/>
            </a:prstGeom>
            <a:solidFill>
              <a:srgbClr val="006BB6"/>
            </a:solidFill>
            <a:ln>
              <a:solidFill>
                <a:srgbClr val="006B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6BB6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3E79DF8-E088-8E42-AC3D-7376F2582F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57646" y="131059"/>
              <a:ext cx="1747757" cy="174703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6B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6BB6"/>
                </a:solidFill>
              </a:endParaRPr>
            </a:p>
          </p:txBody>
        </p:sp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485230EA-514E-0A4B-9C74-1A6D92A82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48884" y="297784"/>
              <a:ext cx="1824016" cy="1340094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E9791FB-3FE6-11FA-1478-C794FE98C2CB}"/>
              </a:ext>
            </a:extLst>
          </p:cNvPr>
          <p:cNvSpPr txBox="1"/>
          <p:nvPr/>
        </p:nvSpPr>
        <p:spPr>
          <a:xfrm>
            <a:off x="3472543" y="5935247"/>
            <a:ext cx="50945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BB6"/>
                </a:solidFill>
                <a:latin typeface="Century Gothic" panose="020B0502020202020204" pitchFamily="34" charset="0"/>
              </a:rPr>
              <a:t>(Data Sharing Agreements)</a:t>
            </a:r>
            <a:endParaRPr lang="en-US" sz="2800" dirty="0">
              <a:solidFill>
                <a:srgbClr val="006BB6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817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9" descr="A picture containing shirt&#10;&#10;Description automatically generated"/>
          <p:cNvPicPr preferRelativeResize="0"/>
          <p:nvPr/>
        </p:nvPicPr>
        <p:blipFill rotWithShape="1">
          <a:blip r:embed="rId3">
            <a:alphaModFix amt="63000"/>
          </a:blip>
          <a:srcRect t="22176" b="40203"/>
          <a:stretch/>
        </p:blipFill>
        <p:spPr>
          <a:xfrm>
            <a:off x="6221500" y="427469"/>
            <a:ext cx="5748531" cy="123720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9"/>
          <p:cNvSpPr/>
          <p:nvPr/>
        </p:nvSpPr>
        <p:spPr>
          <a:xfrm>
            <a:off x="2608167" y="1639267"/>
            <a:ext cx="9481600" cy="880800"/>
          </a:xfrm>
          <a:prstGeom prst="roundRect">
            <a:avLst>
              <a:gd name="adj" fmla="val 16667"/>
            </a:avLst>
          </a:prstGeom>
          <a:solidFill>
            <a:srgbClr val="3F3F3F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9"/>
          <p:cNvSpPr txBox="1">
            <a:spLocks noGrp="1"/>
          </p:cNvSpPr>
          <p:nvPr>
            <p:ph type="title"/>
          </p:nvPr>
        </p:nvSpPr>
        <p:spPr>
          <a:xfrm>
            <a:off x="178775" y="325125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6BB8"/>
              </a:buClr>
              <a:buSzPts val="1400"/>
            </a:pPr>
            <a:r>
              <a:rPr lang="en-CA" sz="1867" dirty="0">
                <a:solidFill>
                  <a:srgbClr val="006B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NS Quality of Life Survey and CIW Domains</a:t>
            </a:r>
          </a:p>
        </p:txBody>
      </p:sp>
      <p:sp>
        <p:nvSpPr>
          <p:cNvPr id="206" name="Google Shape;206;p29"/>
          <p:cNvSpPr txBox="1"/>
          <p:nvPr/>
        </p:nvSpPr>
        <p:spPr>
          <a:xfrm>
            <a:off x="142243" y="796903"/>
            <a:ext cx="5227600" cy="5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 b="1" dirty="0">
                <a:solidFill>
                  <a:srgbClr val="006BB8"/>
                </a:solidFill>
                <a:latin typeface="Calibri"/>
                <a:ea typeface="Calibri"/>
                <a:cs typeface="Calibri"/>
                <a:sym typeface="Calibri"/>
              </a:rPr>
              <a:t>WHAT’S MOST IMPORTANT?</a:t>
            </a:r>
            <a:endParaRPr sz="3200" dirty="0">
              <a:solidFill>
                <a:srgbClr val="006B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803" y="1636632"/>
            <a:ext cx="1293797" cy="9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9"/>
          <p:cNvSpPr txBox="1"/>
          <p:nvPr/>
        </p:nvSpPr>
        <p:spPr>
          <a:xfrm>
            <a:off x="2949654" y="1887741"/>
            <a:ext cx="992000" cy="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Age</a:t>
            </a:r>
            <a:endParaRPr sz="1333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9"/>
          <p:cNvSpPr txBox="1"/>
          <p:nvPr/>
        </p:nvSpPr>
        <p:spPr>
          <a:xfrm>
            <a:off x="4256856" y="1538148"/>
            <a:ext cx="1071200" cy="5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Newcomer status</a:t>
            </a:r>
            <a:endParaRPr sz="1333" b="1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9"/>
          <p:cNvSpPr txBox="1"/>
          <p:nvPr/>
        </p:nvSpPr>
        <p:spPr>
          <a:xfrm>
            <a:off x="3583355" y="1904632"/>
            <a:ext cx="1223200" cy="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Income level</a:t>
            </a:r>
            <a:endParaRPr sz="1333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5938320" y="1863156"/>
            <a:ext cx="1138400" cy="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Level of education</a:t>
            </a:r>
            <a:endParaRPr sz="1333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9"/>
          <p:cNvSpPr txBox="1"/>
          <p:nvPr/>
        </p:nvSpPr>
        <p:spPr>
          <a:xfrm>
            <a:off x="7115620" y="1908288"/>
            <a:ext cx="1222400" cy="5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Family profile </a:t>
            </a:r>
            <a:endParaRPr sz="1333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9"/>
          <p:cNvSpPr txBox="1"/>
          <p:nvPr/>
        </p:nvSpPr>
        <p:spPr>
          <a:xfrm>
            <a:off x="4719625" y="1961682"/>
            <a:ext cx="992000" cy="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Gender</a:t>
            </a:r>
            <a:endParaRPr sz="1333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9"/>
          <p:cNvSpPr txBox="1"/>
          <p:nvPr/>
        </p:nvSpPr>
        <p:spPr>
          <a:xfrm>
            <a:off x="6930772" y="1920291"/>
            <a:ext cx="1223200" cy="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1333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9"/>
          <p:cNvSpPr txBox="1"/>
          <p:nvPr/>
        </p:nvSpPr>
        <p:spPr>
          <a:xfrm>
            <a:off x="8401229" y="1884368"/>
            <a:ext cx="1138400" cy="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Disability</a:t>
            </a:r>
            <a:endParaRPr sz="1333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9"/>
          <p:cNvSpPr txBox="1"/>
          <p:nvPr/>
        </p:nvSpPr>
        <p:spPr>
          <a:xfrm>
            <a:off x="9408743" y="1803548"/>
            <a:ext cx="1090800" cy="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333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Housing situation</a:t>
            </a:r>
            <a:endParaRPr sz="1333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9"/>
          <p:cNvSpPr/>
          <p:nvPr/>
        </p:nvSpPr>
        <p:spPr>
          <a:xfrm>
            <a:off x="6190241" y="5342200"/>
            <a:ext cx="2798000" cy="368800"/>
          </a:xfrm>
          <a:prstGeom prst="roundRect">
            <a:avLst>
              <a:gd name="adj" fmla="val 16667"/>
            </a:avLst>
          </a:prstGeom>
          <a:solidFill>
            <a:srgbClr val="F5DC3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9"/>
          <p:cNvSpPr/>
          <p:nvPr/>
        </p:nvSpPr>
        <p:spPr>
          <a:xfrm>
            <a:off x="3215223" y="5311645"/>
            <a:ext cx="2798000" cy="368800"/>
          </a:xfrm>
          <a:prstGeom prst="roundRect">
            <a:avLst>
              <a:gd name="adj" fmla="val 16667"/>
            </a:avLst>
          </a:prstGeom>
          <a:solidFill>
            <a:srgbClr val="AEC5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9"/>
          <p:cNvSpPr/>
          <p:nvPr/>
        </p:nvSpPr>
        <p:spPr>
          <a:xfrm>
            <a:off x="261177" y="5301577"/>
            <a:ext cx="2798000" cy="350400"/>
          </a:xfrm>
          <a:prstGeom prst="roundRect">
            <a:avLst>
              <a:gd name="adj" fmla="val 16667"/>
            </a:avLst>
          </a:prstGeom>
          <a:solidFill>
            <a:srgbClr val="FF34B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9"/>
          <p:cNvSpPr/>
          <p:nvPr/>
        </p:nvSpPr>
        <p:spPr>
          <a:xfrm>
            <a:off x="3237333" y="3053700"/>
            <a:ext cx="2798000" cy="368800"/>
          </a:xfrm>
          <a:prstGeom prst="roundRect">
            <a:avLst>
              <a:gd name="adj" fmla="val 16667"/>
            </a:avLst>
          </a:prstGeom>
          <a:solidFill>
            <a:srgbClr val="3D99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9"/>
          <p:cNvSpPr/>
          <p:nvPr/>
        </p:nvSpPr>
        <p:spPr>
          <a:xfrm>
            <a:off x="296900" y="3040040"/>
            <a:ext cx="2798000" cy="375200"/>
          </a:xfrm>
          <a:prstGeom prst="roundRect">
            <a:avLst>
              <a:gd name="adj" fmla="val 16667"/>
            </a:avLst>
          </a:prstGeom>
          <a:solidFill>
            <a:srgbClr val="EAA0C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9"/>
          <p:cNvSpPr/>
          <p:nvPr/>
        </p:nvSpPr>
        <p:spPr>
          <a:xfrm>
            <a:off x="9206533" y="3050167"/>
            <a:ext cx="2798000" cy="338000"/>
          </a:xfrm>
          <a:prstGeom prst="roundRect">
            <a:avLst>
              <a:gd name="adj" fmla="val 16667"/>
            </a:avLst>
          </a:prstGeom>
          <a:solidFill>
            <a:srgbClr val="B3E3D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9"/>
          <p:cNvSpPr/>
          <p:nvPr/>
        </p:nvSpPr>
        <p:spPr>
          <a:xfrm>
            <a:off x="6184344" y="3040040"/>
            <a:ext cx="2798000" cy="375200"/>
          </a:xfrm>
          <a:prstGeom prst="roundRect">
            <a:avLst>
              <a:gd name="adj" fmla="val 16667"/>
            </a:avLst>
          </a:prstGeom>
          <a:solidFill>
            <a:srgbClr val="F9A12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9"/>
          <p:cNvSpPr/>
          <p:nvPr/>
        </p:nvSpPr>
        <p:spPr>
          <a:xfrm>
            <a:off x="9102633" y="5354399"/>
            <a:ext cx="2798000" cy="330400"/>
          </a:xfrm>
          <a:prstGeom prst="roundRect">
            <a:avLst>
              <a:gd name="adj" fmla="val 16667"/>
            </a:avLst>
          </a:prstGeom>
          <a:solidFill>
            <a:srgbClr val="FF25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ADC4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9"/>
          <p:cNvSpPr txBox="1"/>
          <p:nvPr/>
        </p:nvSpPr>
        <p:spPr>
          <a:xfrm>
            <a:off x="9340528" y="2967747"/>
            <a:ext cx="2530000" cy="3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Environment</a:t>
            </a:r>
            <a:endParaRPr sz="16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6" name="Google Shape;226;p29"/>
          <p:cNvSpPr txBox="1"/>
          <p:nvPr/>
        </p:nvSpPr>
        <p:spPr>
          <a:xfrm>
            <a:off x="431059" y="2974632"/>
            <a:ext cx="25300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Community Vitality</a:t>
            </a:r>
            <a:endParaRPr sz="16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7" name="Google Shape;227;p29"/>
          <p:cNvSpPr txBox="1"/>
          <p:nvPr/>
        </p:nvSpPr>
        <p:spPr>
          <a:xfrm>
            <a:off x="150945" y="5207199"/>
            <a:ext cx="3008800" cy="3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6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Democratic Engagement</a:t>
            </a:r>
            <a:endParaRPr sz="16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8" name="Google Shape;228;p29"/>
          <p:cNvSpPr txBox="1"/>
          <p:nvPr/>
        </p:nvSpPr>
        <p:spPr>
          <a:xfrm>
            <a:off x="3348464" y="3016884"/>
            <a:ext cx="2530000" cy="3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Healthy Populations</a:t>
            </a:r>
            <a:endParaRPr sz="16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9"/>
          <p:cNvSpPr txBox="1"/>
          <p:nvPr/>
        </p:nvSpPr>
        <p:spPr>
          <a:xfrm>
            <a:off x="3349220" y="5257976"/>
            <a:ext cx="2530000" cy="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Leisure and Culture</a:t>
            </a:r>
            <a:endParaRPr sz="16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9"/>
          <p:cNvSpPr txBox="1"/>
          <p:nvPr/>
        </p:nvSpPr>
        <p:spPr>
          <a:xfrm>
            <a:off x="6303267" y="5268001"/>
            <a:ext cx="25300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Education</a:t>
            </a:r>
            <a:endParaRPr sz="16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9"/>
          <p:cNvSpPr txBox="1"/>
          <p:nvPr/>
        </p:nvSpPr>
        <p:spPr>
          <a:xfrm>
            <a:off x="6318215" y="2999368"/>
            <a:ext cx="25300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Living Standards</a:t>
            </a:r>
            <a:endParaRPr sz="16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9"/>
          <p:cNvSpPr txBox="1"/>
          <p:nvPr/>
        </p:nvSpPr>
        <p:spPr>
          <a:xfrm>
            <a:off x="9206537" y="5268001"/>
            <a:ext cx="25300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 Use</a:t>
            </a:r>
            <a:endParaRPr sz="16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9"/>
          <p:cNvSpPr txBox="1"/>
          <p:nvPr/>
        </p:nvSpPr>
        <p:spPr>
          <a:xfrm>
            <a:off x="5832133" y="3344117"/>
            <a:ext cx="3451600" cy="12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Could not pay bills on time </a:t>
            </a:r>
            <a:endParaRPr sz="12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Could not buy necessities</a:t>
            </a:r>
            <a:endParaRPr sz="12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 dirty="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Access to, and quality of internet</a:t>
            </a:r>
            <a:endParaRPr sz="1200" dirty="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 dirty="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Overall work satisfaction </a:t>
            </a:r>
            <a:endParaRPr sz="1200" dirty="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 dirty="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Satisfaction with job, salary, security, promotion opportunities</a:t>
            </a:r>
            <a:endParaRPr sz="1200" dirty="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 dirty="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Flexible work hours and schedule</a:t>
            </a:r>
            <a:endParaRPr sz="1200" dirty="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 dirty="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Under-employment relative to training </a:t>
            </a:r>
            <a:endParaRPr sz="1200" dirty="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 dirty="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Effects of job on personal health and wellbeing</a:t>
            </a:r>
            <a:endParaRPr sz="1200" dirty="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9"/>
          <p:cNvSpPr txBox="1"/>
          <p:nvPr/>
        </p:nvSpPr>
        <p:spPr>
          <a:xfrm>
            <a:off x="8848200" y="5622567"/>
            <a:ext cx="3359600" cy="10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Time pressure for sleep, socializing, creativity and outdoors</a:t>
            </a:r>
            <a:endParaRPr sz="120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Time caring for dependent children and adults</a:t>
            </a:r>
            <a:endParaRPr sz="120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9"/>
          <p:cNvSpPr txBox="1"/>
          <p:nvPr/>
        </p:nvSpPr>
        <p:spPr>
          <a:xfrm>
            <a:off x="2842700" y="3331400"/>
            <a:ext cx="3359600" cy="9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Mental</a:t>
            </a:r>
            <a:r>
              <a:rPr lang="en" sz="1200" dirty="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 and physical </a:t>
            </a:r>
            <a:r>
              <a:rPr lang="en" sz="1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health</a:t>
            </a:r>
            <a:endParaRPr sz="12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 dirty="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Access to, and quality of, health care </a:t>
            </a:r>
            <a:endParaRPr sz="1200" dirty="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 dirty="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Level of exercise </a:t>
            </a:r>
            <a:endParaRPr sz="1200" dirty="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 dirty="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Ate less and ate unhealthy</a:t>
            </a:r>
            <a:endParaRPr sz="1200" dirty="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 dirty="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Substance abuse and gambling activity</a:t>
            </a:r>
            <a:endParaRPr sz="1200" dirty="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9"/>
          <p:cNvSpPr txBox="1"/>
          <p:nvPr/>
        </p:nvSpPr>
        <p:spPr>
          <a:xfrm>
            <a:off x="5832141" y="5651977"/>
            <a:ext cx="2890800" cy="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380990">
              <a:buClr>
                <a:srgbClr val="1068B1"/>
              </a:buClr>
              <a:buSzPts val="700"/>
              <a:buFont typeface="Calibri"/>
              <a:buChar char="●"/>
            </a:pPr>
            <a:r>
              <a:rPr lang="en" sz="120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Availability of adult education</a:t>
            </a:r>
            <a:endParaRPr sz="120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068B1"/>
              </a:buClr>
              <a:buSzPts val="700"/>
              <a:buFont typeface="Calibri"/>
              <a:buChar char="●"/>
            </a:pPr>
            <a:r>
              <a:rPr lang="en" sz="120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Affordable education </a:t>
            </a:r>
            <a:endParaRPr sz="120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068B1"/>
              </a:buClr>
              <a:buSzPts val="700"/>
              <a:buFont typeface="Calibri"/>
              <a:buChar char="●"/>
            </a:pPr>
            <a:r>
              <a:rPr lang="en" sz="120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Use of retraining opportunities</a:t>
            </a:r>
            <a:endParaRPr sz="120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9"/>
          <p:cNvSpPr txBox="1"/>
          <p:nvPr/>
        </p:nvSpPr>
        <p:spPr>
          <a:xfrm>
            <a:off x="-86600" y="3320384"/>
            <a:ext cx="3302000" cy="15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Sense of belonging to community</a:t>
            </a:r>
            <a:endParaRPr sz="12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 dirty="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Number of close friendships</a:t>
            </a:r>
            <a:endParaRPr sz="1200" dirty="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 dirty="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Social isolation and trust in others</a:t>
            </a:r>
            <a:endParaRPr sz="1200" dirty="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 dirty="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Inclusiveness of community</a:t>
            </a:r>
            <a:endParaRPr sz="1200" dirty="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 dirty="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Trust in neighbours, media, business and NGOs</a:t>
            </a: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 dirty="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Volunteering</a:t>
            </a:r>
            <a:endParaRPr sz="1200" dirty="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 dirty="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Feeling of safety in neighbourhoods </a:t>
            </a:r>
            <a:endParaRPr sz="1200" dirty="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 dirty="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Experiences of discrimination</a:t>
            </a:r>
            <a:endParaRPr sz="1200" dirty="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9"/>
          <p:cNvSpPr txBox="1"/>
          <p:nvPr/>
        </p:nvSpPr>
        <p:spPr>
          <a:xfrm>
            <a:off x="-1" y="5559644"/>
            <a:ext cx="3622800" cy="11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 dirty="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Trust in Local Government,  Federal, Provincial </a:t>
            </a:r>
            <a:endParaRPr sz="1467" dirty="0"/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 dirty="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Confidence in Police, Justice, Schools </a:t>
            </a:r>
            <a:br>
              <a:rPr lang="en" sz="1200" dirty="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200" dirty="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and Health Care</a:t>
            </a:r>
            <a:endParaRPr sz="1200" dirty="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 dirty="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Participation in public meetings </a:t>
            </a:r>
            <a:endParaRPr sz="1200" dirty="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 dirty="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Participation in advocacy</a:t>
            </a:r>
            <a:endParaRPr sz="1200" dirty="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9"/>
          <p:cNvSpPr txBox="1"/>
          <p:nvPr/>
        </p:nvSpPr>
        <p:spPr>
          <a:xfrm>
            <a:off x="2971292" y="5593667"/>
            <a:ext cx="2990000" cy="9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Access to libraries and learning institutions </a:t>
            </a:r>
            <a:endParaRPr sz="120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Participation in recreation, leisure, sports, and hobbies</a:t>
            </a:r>
            <a:endParaRPr sz="120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9"/>
          <p:cNvSpPr txBox="1"/>
          <p:nvPr/>
        </p:nvSpPr>
        <p:spPr>
          <a:xfrm>
            <a:off x="8848200" y="3322000"/>
            <a:ext cx="3451600" cy="9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Perceptions of water quality in community</a:t>
            </a:r>
            <a:endParaRPr sz="120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Personal commitment to solid waste management  and energy conservation</a:t>
            </a:r>
            <a:endParaRPr sz="120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Access to, and quality of, natural environment</a:t>
            </a:r>
            <a:endParaRPr sz="120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Eco-friendly commuting practices</a:t>
            </a:r>
            <a:endParaRPr sz="120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indent="-380990">
              <a:buClr>
                <a:srgbClr val="12587C"/>
              </a:buClr>
              <a:buSzPts val="700"/>
              <a:buFont typeface="Calibri"/>
              <a:buChar char="●"/>
            </a:pPr>
            <a:r>
              <a:rPr lang="en" sz="1200">
                <a:solidFill>
                  <a:srgbClr val="006BB6"/>
                </a:solidFill>
                <a:latin typeface="Calibri"/>
                <a:ea typeface="Calibri"/>
                <a:cs typeface="Calibri"/>
                <a:sym typeface="Calibri"/>
              </a:rPr>
              <a:t>Purchase of local foods</a:t>
            </a:r>
            <a:endParaRPr sz="1200">
              <a:solidFill>
                <a:srgbClr val="006B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9"/>
          <p:cNvSpPr txBox="1"/>
          <p:nvPr/>
        </p:nvSpPr>
        <p:spPr>
          <a:xfrm>
            <a:off x="10528000" y="1871667"/>
            <a:ext cx="1310400" cy="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3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Race/Ethnicity</a:t>
            </a:r>
            <a:endParaRPr sz="1333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4" name="Google Shape;244;p29"/>
          <p:cNvCxnSpPr/>
          <p:nvPr/>
        </p:nvCxnSpPr>
        <p:spPr>
          <a:xfrm flipH="1">
            <a:off x="2914365" y="2588632"/>
            <a:ext cx="708400" cy="37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5" name="Google Shape;245;p29"/>
          <p:cNvCxnSpPr>
            <a:endCxn id="228" idx="0"/>
          </p:cNvCxnSpPr>
          <p:nvPr/>
        </p:nvCxnSpPr>
        <p:spPr>
          <a:xfrm>
            <a:off x="4145064" y="2588484"/>
            <a:ext cx="468400" cy="42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6" name="Google Shape;246;p29"/>
          <p:cNvCxnSpPr/>
          <p:nvPr/>
        </p:nvCxnSpPr>
        <p:spPr>
          <a:xfrm>
            <a:off x="8218149" y="2580723"/>
            <a:ext cx="468400" cy="42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7" name="Google Shape;247;p29"/>
          <p:cNvCxnSpPr/>
          <p:nvPr/>
        </p:nvCxnSpPr>
        <p:spPr>
          <a:xfrm>
            <a:off x="6241931" y="2574825"/>
            <a:ext cx="468400" cy="42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8" name="Google Shape;248;p29"/>
          <p:cNvCxnSpPr/>
          <p:nvPr/>
        </p:nvCxnSpPr>
        <p:spPr>
          <a:xfrm>
            <a:off x="9373676" y="2594131"/>
            <a:ext cx="468400" cy="42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9" name="Google Shape;249;p29"/>
          <p:cNvCxnSpPr/>
          <p:nvPr/>
        </p:nvCxnSpPr>
        <p:spPr>
          <a:xfrm>
            <a:off x="11108699" y="2594131"/>
            <a:ext cx="468400" cy="428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0" name="Google Shape;250;p29"/>
          <p:cNvCxnSpPr/>
          <p:nvPr/>
        </p:nvCxnSpPr>
        <p:spPr>
          <a:xfrm flipH="1">
            <a:off x="10123200" y="2616987"/>
            <a:ext cx="708400" cy="37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1" name="Google Shape;251;p29"/>
          <p:cNvCxnSpPr/>
          <p:nvPr/>
        </p:nvCxnSpPr>
        <p:spPr>
          <a:xfrm flipH="1">
            <a:off x="7115620" y="2628385"/>
            <a:ext cx="708400" cy="37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2" name="Google Shape;252;p29"/>
          <p:cNvCxnSpPr/>
          <p:nvPr/>
        </p:nvCxnSpPr>
        <p:spPr>
          <a:xfrm flipH="1">
            <a:off x="4932535" y="2616987"/>
            <a:ext cx="708400" cy="37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529354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2818098"/>
            <a:ext cx="12192000" cy="2516201"/>
            <a:chOff x="0" y="0"/>
            <a:chExt cx="6333103" cy="1276739"/>
          </a:xfrm>
          <a:solidFill>
            <a:srgbClr val="006BB7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6333103" cy="1276739"/>
            </a:xfrm>
            <a:custGeom>
              <a:avLst/>
              <a:gdLst/>
              <a:ahLst/>
              <a:cxnLst/>
              <a:rect l="l" t="t" r="r" b="b"/>
              <a:pathLst>
                <a:path w="6333103" h="1276739">
                  <a:moveTo>
                    <a:pt x="0" y="0"/>
                  </a:moveTo>
                  <a:lnTo>
                    <a:pt x="6333103" y="0"/>
                  </a:lnTo>
                  <a:lnTo>
                    <a:pt x="6333103" y="1276739"/>
                  </a:lnTo>
                  <a:lnTo>
                    <a:pt x="0" y="1276739"/>
                  </a:lnTo>
                  <a:close/>
                </a:path>
              </a:pathLst>
            </a:custGeom>
            <a:grpFill/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6345" y="311087"/>
            <a:ext cx="2903455" cy="21322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A06AB3-7E6A-CF4C-9D89-0BD2C9AA874E}"/>
              </a:ext>
            </a:extLst>
          </p:cNvPr>
          <p:cNvSpPr txBox="1"/>
          <p:nvPr/>
        </p:nvSpPr>
        <p:spPr>
          <a:xfrm>
            <a:off x="1" y="3657723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FOCUS ON NEW CANADIAN EXPERIENCES</a:t>
            </a: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94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22541</TotalTime>
  <Words>866</Words>
  <Application>Microsoft Macintosh PowerPoint</Application>
  <PresentationFormat>Widescreen</PresentationFormat>
  <Paragraphs>201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Office Theme</vt:lpstr>
      <vt:lpstr>Nova Scotia Human Rights Commission     Engage Nova Scotia</vt:lpstr>
      <vt:lpstr>“We should measure Nova Scotia’s Success by…”  (so we should measure both)</vt:lpstr>
      <vt:lpstr>PowerPoint Presentation</vt:lpstr>
      <vt:lpstr>PowerPoint Presentation</vt:lpstr>
      <vt:lpstr>Largest Single Quality of Life ”Census” in Canada   (StatsCan and CIW Review)</vt:lpstr>
      <vt:lpstr>NS Quality of Life Survey and CIW Domains</vt:lpstr>
      <vt:lpstr>Reports and tools Overview</vt:lpstr>
      <vt:lpstr>NS Quality of Life Survey and CIW Domains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Partnership Committee Meeting</dc:title>
  <dc:creator>Hailey Vidler</dc:creator>
  <cp:lastModifiedBy>ens@engagenovascotia.ca</cp:lastModifiedBy>
  <cp:revision>35</cp:revision>
  <dcterms:created xsi:type="dcterms:W3CDTF">2022-03-23T23:52:30Z</dcterms:created>
  <dcterms:modified xsi:type="dcterms:W3CDTF">2022-11-30T15:55:18Z</dcterms:modified>
</cp:coreProperties>
</file>